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10287000" cx="18288000"/>
  <p:notesSz cx="6858000" cy="9144000"/>
  <p:embeddedFontLst>
    <p:embeddedFont>
      <p:font typeface="Proxima Nova"/>
      <p:regular r:id="rId32"/>
      <p:bold r:id="rId33"/>
      <p:italic r:id="rId34"/>
      <p:boldItalic r:id="rId35"/>
    </p:embeddedFont>
    <p:embeddedFont>
      <p:font typeface="Proxima Nova Semibold"/>
      <p:regular r:id="rId36"/>
      <p:bold r:id="rId37"/>
      <p:boldItalic r:id="rId38"/>
    </p:embeddedFont>
    <p:embeddedFont>
      <p:font typeface="Cambria Math"/>
      <p:regular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0" roundtripDataSignature="AMtx7mhXyu2NiejYr0E6gXHV/QxpPgcTA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F0BB57-3791-40BC-B9DE-6538B50C81D5}">
  <a:tblStyle styleId="{E0F0BB57-3791-40BC-B9DE-6538B50C81D5}" styleName="Table_0">
    <a:wholeTbl>
      <a:tcTxStyle b="off" i="off">
        <a:font>
          <a:latin typeface="Circe"/>
          <a:ea typeface="Circe"/>
          <a:cs typeface="Circe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E2CD"/>
          </a:solidFill>
        </a:fill>
      </a:tcStyle>
    </a:wholeTbl>
    <a:band1H>
      <a:tcTxStyle b="off" i="off"/>
    </a:band1H>
    <a:band2H>
      <a:tcTxStyle b="off" i="off"/>
      <a:tcStyle>
        <a:fill>
          <a:solidFill>
            <a:srgbClr val="FFF1E8"/>
          </a:solidFill>
        </a:fill>
      </a:tcStyle>
    </a:band2H>
    <a:band1V>
      <a:tcTxStyle b="off" i="off"/>
    </a:band1V>
    <a:band2V>
      <a:tcTxStyle b="off" i="off"/>
    </a:band2V>
    <a:lastCol>
      <a:tcTxStyle b="off" i="off"/>
    </a:lastCol>
    <a:firstCol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irce"/>
          <a:ea typeface="Circe"/>
          <a:cs typeface="Circe"/>
        </a:font>
        <a:srgbClr val="FFFFFF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roximaNova-bold.fntdata"/><Relationship Id="rId10" Type="http://schemas.openxmlformats.org/officeDocument/2006/relationships/slide" Target="slides/slide5.xml"/><Relationship Id="rId32" Type="http://schemas.openxmlformats.org/officeDocument/2006/relationships/font" Target="fonts/ProximaNova-regular.fntdata"/><Relationship Id="rId13" Type="http://schemas.openxmlformats.org/officeDocument/2006/relationships/slide" Target="slides/slide8.xml"/><Relationship Id="rId35" Type="http://schemas.openxmlformats.org/officeDocument/2006/relationships/font" Target="fonts/ProximaNova-bold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italic.fntdata"/><Relationship Id="rId15" Type="http://schemas.openxmlformats.org/officeDocument/2006/relationships/slide" Target="slides/slide10.xml"/><Relationship Id="rId37" Type="http://schemas.openxmlformats.org/officeDocument/2006/relationships/font" Target="fonts/ProximaNovaSemibold-bold.fntdata"/><Relationship Id="rId14" Type="http://schemas.openxmlformats.org/officeDocument/2006/relationships/slide" Target="slides/slide9.xml"/><Relationship Id="rId36" Type="http://schemas.openxmlformats.org/officeDocument/2006/relationships/font" Target="fonts/ProximaNovaSemibold-regular.fntdata"/><Relationship Id="rId17" Type="http://schemas.openxmlformats.org/officeDocument/2006/relationships/slide" Target="slides/slide12.xml"/><Relationship Id="rId39" Type="http://schemas.openxmlformats.org/officeDocument/2006/relationships/font" Target="fonts/CambriaMath-regular.fntdata"/><Relationship Id="rId16" Type="http://schemas.openxmlformats.org/officeDocument/2006/relationships/slide" Target="slides/slide11.xml"/><Relationship Id="rId38" Type="http://schemas.openxmlformats.org/officeDocument/2006/relationships/font" Target="fonts/ProximaNova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7" name="Google Shape;51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6" name="Google Shape;52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8" name="Google Shape;54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1" name="Google Shape;57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выделения сегментов на изображении относящихся к одному из классов выбросов была применена сверточная нейронная сеть, за основу которой взята архитектура U-net [1].  U-Net была изначально построена для работы с обучающими выборками малого объёма. U-Net является полносвёрточной нейронной сетью, т. е. принимает на вход изображение целиком и возвращает его полную карту сегментации. Сеть состоит из сверточной(слева) и разверточной части (справа).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Обобщённая </a:t>
            </a:r>
            <a:r>
              <a:rPr b="1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функция потерь Дайса</a:t>
            </a:r>
            <a:r>
              <a:rPr b="0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(Dice loss, DL) построена на основе меры сходства между множествами совместно с </a:t>
            </a:r>
            <a:r>
              <a:rPr b="1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бинарной классификации</a:t>
            </a:r>
            <a:r>
              <a:rPr b="0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(BCE), </a:t>
            </a:r>
            <a:r>
              <a:rPr b="0" i="0" lang="ru-RU" sz="1100" u="none" cap="none" strike="noStrike">
                <a:solidFill>
                  <a:srgbClr val="000000"/>
                </a:solidFill>
                <a:latin typeface="Cambria Math"/>
                <a:ea typeface="Cambria Math"/>
                <a:cs typeface="Cambria Math"/>
                <a:sym typeface="Cambria Math"/>
              </a:rPr>
              <a:t> </a:t>
            </a:r>
            <a:r>
              <a:rPr b="0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𝐵𝐶𝐸 𝐷𝑖𝑐𝑒  =0.2 ∗𝐵𝐶𝐸−𝐷𝑖𝑐𝑒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Предварительные результаты показывают, что более эффективно использовать сегментацию участков с соответствующими классами выбросы для изображений, которые уже прошли бинарную классификацию и отмечены как принадлежащие данному классу. В моделях на классификацию точность выше, поэтому если на картинке выделены сегментированные области, надо проверять определен ли этот класс в предыдущих моделях.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2" name="Google Shape;58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9" name="Google Shape;58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выделения сегментов на изображении относящихся к одному из классов выбросов была применена сверточная нейронная сеть, за основу которой взята архитектура U-net [1].  U-Net была изначально построена для работы с обучающими выборками малого объёма. U-Net является полносвёрточной нейронной сетью, т. е. принимает на вход изображение целиком и возвращает его полную карту сегментации. Сеть состоит из сверточной(слева) и разверточной части (справа).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ru-RU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Предварительные результаты показывают, что более эффективно использовать сегментацию участков с соответствующими классами выбросы для изображений, которые уже прошли бинарную классификацию и отмечены как принадлежащие данному классу. В моделях на классификацию точность выше, поэтому если на картинке выделены сегментированные области, надо проверять определен ли этот класс в предыдущих моделях.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6" name="Google Shape;59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8" name="Google Shape;61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1" name="Google Shape;65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8" name="Google Shape;70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6" name="Google Shape;7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5" name="Google Shape;4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0" name="Google Shape;4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58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1">
  <p:cSld name="CUSTOM_3_1_1_2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8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1" name="Google Shape;11;p2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Три элемента">
  <p:cSld name="CUSTOM_3_1_1_2_2_1_1_1_1_2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37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96" name="Google Shape;196;p3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3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3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3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37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01" name="Google Shape;201;p3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3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3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" name="Google Shape;205;p37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06" name="Google Shape;206;p3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551850" y="5921400"/>
            <a:ext cx="57168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grpSp>
        <p:nvGrpSpPr>
          <p:cNvPr id="211" name="Google Shape;211;p37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12" name="Google Shape;212;p3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37"/>
          <p:cNvSpPr txBox="1"/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17" name="Google Shape;217;p37"/>
          <p:cNvSpPr/>
          <p:nvPr/>
        </p:nvSpPr>
        <p:spPr>
          <a:xfrm>
            <a:off x="547200" y="3194025"/>
            <a:ext cx="2484000" cy="2484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37"/>
          <p:cNvSpPr/>
          <p:nvPr/>
        </p:nvSpPr>
        <p:spPr>
          <a:xfrm>
            <a:off x="6268638" y="3199200"/>
            <a:ext cx="2484000" cy="2484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7"/>
          <p:cNvSpPr/>
          <p:nvPr/>
        </p:nvSpPr>
        <p:spPr>
          <a:xfrm>
            <a:off x="11983225" y="3199200"/>
            <a:ext cx="2484000" cy="2484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37"/>
          <p:cNvSpPr txBox="1"/>
          <p:nvPr>
            <p:ph idx="2" type="body"/>
          </p:nvPr>
        </p:nvSpPr>
        <p:spPr>
          <a:xfrm>
            <a:off x="6268650" y="5921400"/>
            <a:ext cx="57168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21" name="Google Shape;221;p37"/>
          <p:cNvSpPr txBox="1"/>
          <p:nvPr>
            <p:ph idx="3" type="body"/>
          </p:nvPr>
        </p:nvSpPr>
        <p:spPr>
          <a:xfrm>
            <a:off x="11985450" y="5921400"/>
            <a:ext cx="5750700" cy="29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180000" wrap="square" tIns="144000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indent="-419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indent="-419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/>
        </p:txBody>
      </p:sp>
      <p:sp>
        <p:nvSpPr>
          <p:cNvPr id="222" name="Google Shape;222;p37"/>
          <p:cNvSpPr/>
          <p:nvPr/>
        </p:nvSpPr>
        <p:spPr>
          <a:xfrm>
            <a:off x="18773050" y="725400"/>
            <a:ext cx="3521100" cy="44532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Впишите в круг иконку или текстовое 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значение с размером шрифта 56pt.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7"/>
          <p:cNvPicPr preferRelativeResize="0"/>
          <p:nvPr/>
        </p:nvPicPr>
        <p:blipFill rotWithShape="1">
          <a:blip r:embed="rId2">
            <a:alphaModFix/>
          </a:blip>
          <a:srcRect b="0" l="7544" r="0" t="0"/>
          <a:stretch/>
        </p:blipFill>
        <p:spPr>
          <a:xfrm>
            <a:off x="18930391" y="1974600"/>
            <a:ext cx="2641925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7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Большая цифра">
  <p:cSld name="CUSTOM_3_1_1_2_2_1_1_1_1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/>
          <p:nvPr/>
        </p:nvSpPr>
        <p:spPr>
          <a:xfrm>
            <a:off x="4000500" y="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38"/>
          <p:cNvSpPr txBox="1"/>
          <p:nvPr>
            <p:ph idx="1" type="subTitle"/>
          </p:nvPr>
        </p:nvSpPr>
        <p:spPr>
          <a:xfrm>
            <a:off x="4856925" y="2217600"/>
            <a:ext cx="8574000" cy="29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4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3000"/>
              <a:buNone/>
              <a:defRPr b="1" sz="23000">
                <a:solidFill>
                  <a:srgbClr val="4BD0A0"/>
                </a:solidFill>
              </a:defRPr>
            </a:lvl1pPr>
            <a:lvl2pPr lvl="1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8" name="Google Shape;228;p38"/>
          <p:cNvSpPr/>
          <p:nvPr/>
        </p:nvSpPr>
        <p:spPr>
          <a:xfrm>
            <a:off x="-6286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8"/>
          <p:cNvSpPr/>
          <p:nvPr/>
        </p:nvSpPr>
        <p:spPr>
          <a:xfrm>
            <a:off x="14287500" y="47700"/>
            <a:ext cx="10287000" cy="10287000"/>
          </a:xfrm>
          <a:prstGeom prst="ellipse">
            <a:avLst/>
          </a:prstGeom>
          <a:noFill/>
          <a:ln cap="flat" cmpd="sng" w="28575">
            <a:solidFill>
              <a:srgbClr val="EEEEE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8"/>
          <p:cNvSpPr txBox="1"/>
          <p:nvPr>
            <p:ph type="title"/>
          </p:nvPr>
        </p:nvSpPr>
        <p:spPr>
          <a:xfrm>
            <a:off x="4856925" y="5435575"/>
            <a:ext cx="8574000" cy="24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231" name="Google Shape;231;p38"/>
          <p:cNvSpPr txBox="1"/>
          <p:nvPr>
            <p:ph idx="2" type="body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/>
        </p:txBody>
      </p:sp>
      <p:grpSp>
        <p:nvGrpSpPr>
          <p:cNvPr id="232" name="Google Shape;232;p38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33" name="Google Shape;233;p3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">
  <p:cSld name="CUSTOM_3_1_1_2_1">
    <p:bg>
      <p:bgPr>
        <a:solidFill>
          <a:srgbClr val="4BD0A0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/>
          <p:nvPr/>
        </p:nvSpPr>
        <p:spPr>
          <a:xfrm>
            <a:off x="14272675" y="723900"/>
            <a:ext cx="9563100" cy="95631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39"/>
          <p:cNvSpPr/>
          <p:nvPr/>
        </p:nvSpPr>
        <p:spPr>
          <a:xfrm>
            <a:off x="4702500" y="723900"/>
            <a:ext cx="9563100" cy="95631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39"/>
          <p:cNvSpPr txBox="1"/>
          <p:nvPr>
            <p:ph type="title"/>
          </p:nvPr>
        </p:nvSpPr>
        <p:spPr>
          <a:xfrm>
            <a:off x="551850" y="489600"/>
            <a:ext cx="14292000" cy="4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241" name="Google Shape;241;p39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42" name="Google Shape;242;p3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" name="Google Shape;246;p39"/>
          <p:cNvSpPr/>
          <p:nvPr/>
        </p:nvSpPr>
        <p:spPr>
          <a:xfrm>
            <a:off x="18773050" y="725400"/>
            <a:ext cx="4680000" cy="44658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 подзаголовков используйте шрифт размером 30pt. Добавьте пустую строку, для отделения заголовка от подзаголовка.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41750" y="2217591"/>
            <a:ext cx="4364628" cy="276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9"/>
          <p:cNvSpPr/>
          <p:nvPr/>
        </p:nvSpPr>
        <p:spPr>
          <a:xfrm>
            <a:off x="18773050" y="5916625"/>
            <a:ext cx="4680000" cy="29826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Нижний текстовый блок используйте для написания имени, фамилии и должности.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41750" y="7164000"/>
            <a:ext cx="3167966" cy="149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9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39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Финальный слайд">
  <p:cSld name="CUSTOM_3_1_1_2_1_3">
    <p:bg>
      <p:bgPr>
        <a:solidFill>
          <a:srgbClr val="4BD0A0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3" name="Google Shape;253;p40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54" name="Google Shape;254;p40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0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6" name="Google Shape;256;p40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7" name="Google Shape;257;p40"/>
          <p:cNvSpPr txBox="1"/>
          <p:nvPr>
            <p:ph idx="2" type="subTitle"/>
          </p:nvPr>
        </p:nvSpPr>
        <p:spPr>
          <a:xfrm>
            <a:off x="8454216" y="8908925"/>
            <a:ext cx="3547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4000" spcFirstLastPara="1" rIns="0" wrap="square" tIns="2160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8" name="Google Shape;258;p40"/>
          <p:cNvSpPr txBox="1"/>
          <p:nvPr>
            <p:ph idx="3" type="subTitle"/>
          </p:nvPr>
        </p:nvSpPr>
        <p:spPr>
          <a:xfrm>
            <a:off x="12725850" y="8908925"/>
            <a:ext cx="35472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44000" spcFirstLastPara="1" rIns="0" wrap="square" tIns="2160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59" name="Google Shape;259;p40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60" name="Google Shape;260;p4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4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4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40"/>
          <p:cNvSpPr txBox="1"/>
          <p:nvPr>
            <p:ph type="title"/>
          </p:nvPr>
        </p:nvSpPr>
        <p:spPr>
          <a:xfrm>
            <a:off x="551850" y="489600"/>
            <a:ext cx="14292000" cy="4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265" name="Google Shape;265;p40"/>
          <p:cNvGrpSpPr/>
          <p:nvPr/>
        </p:nvGrpSpPr>
        <p:grpSpPr>
          <a:xfrm>
            <a:off x="11989956" y="8898074"/>
            <a:ext cx="741757" cy="741757"/>
            <a:chOff x="1190625" y="193738"/>
            <a:chExt cx="4905800" cy="4905800"/>
          </a:xfrm>
        </p:grpSpPr>
        <p:sp>
          <p:nvSpPr>
            <p:cNvPr id="266" name="Google Shape;266;p40"/>
            <p:cNvSpPr/>
            <p:nvPr/>
          </p:nvSpPr>
          <p:spPr>
            <a:xfrm>
              <a:off x="1190625" y="193738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40"/>
            <p:cNvSpPr/>
            <p:nvPr/>
          </p:nvSpPr>
          <p:spPr>
            <a:xfrm>
              <a:off x="3088563" y="1629213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40"/>
          <p:cNvGrpSpPr/>
          <p:nvPr/>
        </p:nvGrpSpPr>
        <p:grpSpPr>
          <a:xfrm>
            <a:off x="7697851" y="8899998"/>
            <a:ext cx="740589" cy="740589"/>
            <a:chOff x="1190625" y="238125"/>
            <a:chExt cx="5186200" cy="5186200"/>
          </a:xfrm>
        </p:grpSpPr>
        <p:sp>
          <p:nvSpPr>
            <p:cNvPr id="269" name="Google Shape;269;p40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40"/>
            <p:cNvSpPr/>
            <p:nvPr/>
          </p:nvSpPr>
          <p:spPr>
            <a:xfrm>
              <a:off x="2761650" y="1809150"/>
              <a:ext cx="2137575" cy="2178450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1" name="Google Shape;271;p40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72" name="Google Shape;272;p4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Финальный слайд 2">
  <p:cSld name="CUSTOM_3_1_1_2_1_3_1">
    <p:bg>
      <p:bgPr>
        <a:solidFill>
          <a:srgbClr val="4BD0A0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41"/>
          <p:cNvGrpSpPr/>
          <p:nvPr/>
        </p:nvGrpSpPr>
        <p:grpSpPr>
          <a:xfrm>
            <a:off x="3949200" y="723900"/>
            <a:ext cx="19133275" cy="9563100"/>
            <a:chOff x="3949200" y="723900"/>
            <a:chExt cx="19133275" cy="9563100"/>
          </a:xfrm>
        </p:grpSpPr>
        <p:sp>
          <p:nvSpPr>
            <p:cNvPr id="278" name="Google Shape;278;p41"/>
            <p:cNvSpPr/>
            <p:nvPr/>
          </p:nvSpPr>
          <p:spPr>
            <a:xfrm>
              <a:off x="13519375" y="723900"/>
              <a:ext cx="9563100" cy="9563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1"/>
            <p:cNvSpPr/>
            <p:nvPr/>
          </p:nvSpPr>
          <p:spPr>
            <a:xfrm>
              <a:off x="3949200" y="723900"/>
              <a:ext cx="9563100" cy="9563100"/>
            </a:xfrm>
            <a:prstGeom prst="ellipse">
              <a:avLst/>
            </a:prstGeom>
            <a:noFill/>
            <a:ln cap="flat" cmpd="sng" w="285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0" name="Google Shape;280;p41"/>
          <p:cNvSpPr txBox="1"/>
          <p:nvPr>
            <p:ph idx="1" type="subTitle"/>
          </p:nvPr>
        </p:nvSpPr>
        <p:spPr>
          <a:xfrm>
            <a:off x="1299900" y="5928725"/>
            <a:ext cx="3557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0" spcFirstLastPara="1" rIns="0" wrap="square" tIns="2160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81" name="Google Shape;281;p41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82" name="Google Shape;282;p4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6" name="Google Shape;286;p41"/>
          <p:cNvSpPr txBox="1"/>
          <p:nvPr>
            <p:ph type="title"/>
          </p:nvPr>
        </p:nvSpPr>
        <p:spPr>
          <a:xfrm>
            <a:off x="551850" y="489600"/>
            <a:ext cx="12862800" cy="49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287" name="Google Shape;287;p41"/>
          <p:cNvGrpSpPr/>
          <p:nvPr/>
        </p:nvGrpSpPr>
        <p:grpSpPr>
          <a:xfrm>
            <a:off x="17477600" y="9375471"/>
            <a:ext cx="517076" cy="530659"/>
            <a:chOff x="238125" y="2432825"/>
            <a:chExt cx="779550" cy="781875"/>
          </a:xfrm>
        </p:grpSpPr>
        <p:sp>
          <p:nvSpPr>
            <p:cNvPr id="288" name="Google Shape;288;p4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2" name="Google Shape;292;p41"/>
          <p:cNvGrpSpPr/>
          <p:nvPr/>
        </p:nvGrpSpPr>
        <p:grpSpPr>
          <a:xfrm>
            <a:off x="551795" y="6913222"/>
            <a:ext cx="748625" cy="748625"/>
            <a:chOff x="1190625" y="193738"/>
            <a:chExt cx="4905800" cy="4905800"/>
          </a:xfrm>
        </p:grpSpPr>
        <p:sp>
          <p:nvSpPr>
            <p:cNvPr id="293" name="Google Shape;293;p41"/>
            <p:cNvSpPr/>
            <p:nvPr/>
          </p:nvSpPr>
          <p:spPr>
            <a:xfrm>
              <a:off x="1190625" y="193738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1"/>
            <p:cNvSpPr/>
            <p:nvPr/>
          </p:nvSpPr>
          <p:spPr>
            <a:xfrm>
              <a:off x="3088563" y="1629213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5" name="Google Shape;295;p41"/>
          <p:cNvGrpSpPr/>
          <p:nvPr/>
        </p:nvGrpSpPr>
        <p:grpSpPr>
          <a:xfrm>
            <a:off x="551117" y="5925588"/>
            <a:ext cx="748772" cy="748772"/>
            <a:chOff x="7019517" y="8956750"/>
            <a:chExt cx="684060" cy="684060"/>
          </a:xfrm>
        </p:grpSpPr>
        <p:sp>
          <p:nvSpPr>
            <p:cNvPr id="296" name="Google Shape;296;p41"/>
            <p:cNvSpPr/>
            <p:nvPr/>
          </p:nvSpPr>
          <p:spPr>
            <a:xfrm>
              <a:off x="7019517" y="8956750"/>
              <a:ext cx="684060" cy="68406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1"/>
            <p:cNvSpPr/>
            <p:nvPr/>
          </p:nvSpPr>
          <p:spPr>
            <a:xfrm>
              <a:off x="7226735" y="9163968"/>
              <a:ext cx="281946" cy="287338"/>
            </a:xfrm>
            <a:custGeom>
              <a:rect b="b" l="l" r="r" t="t"/>
              <a:pathLst>
                <a:path extrusionOk="0" h="87138" w="85503">
                  <a:moveTo>
                    <a:pt x="50928" y="25698"/>
                  </a:moveTo>
                  <a:lnTo>
                    <a:pt x="50694" y="27567"/>
                  </a:lnTo>
                  <a:cubicBezTo>
                    <a:pt x="48125" y="25464"/>
                    <a:pt x="45088" y="24530"/>
                    <a:pt x="41350" y="24530"/>
                  </a:cubicBezTo>
                  <a:cubicBezTo>
                    <a:pt x="31772" y="24530"/>
                    <a:pt x="23362" y="32473"/>
                    <a:pt x="22194" y="42284"/>
                  </a:cubicBezTo>
                  <a:cubicBezTo>
                    <a:pt x="21026" y="52330"/>
                    <a:pt x="27333" y="61207"/>
                    <a:pt x="38079" y="61207"/>
                  </a:cubicBezTo>
                  <a:cubicBezTo>
                    <a:pt x="42752" y="61207"/>
                    <a:pt x="47190" y="59104"/>
                    <a:pt x="50227" y="56535"/>
                  </a:cubicBezTo>
                  <a:cubicBezTo>
                    <a:pt x="52330" y="60039"/>
                    <a:pt x="56535" y="64010"/>
                    <a:pt x="63543" y="64010"/>
                  </a:cubicBezTo>
                  <a:cubicBezTo>
                    <a:pt x="76859" y="64010"/>
                    <a:pt x="85503" y="53264"/>
                    <a:pt x="85503" y="39948"/>
                  </a:cubicBezTo>
                  <a:cubicBezTo>
                    <a:pt x="85503" y="17989"/>
                    <a:pt x="66346" y="1"/>
                    <a:pt x="43452" y="1"/>
                  </a:cubicBezTo>
                  <a:cubicBezTo>
                    <a:pt x="18690" y="1"/>
                    <a:pt x="1" y="19390"/>
                    <a:pt x="1" y="43452"/>
                  </a:cubicBezTo>
                  <a:cubicBezTo>
                    <a:pt x="1" y="67515"/>
                    <a:pt x="18690" y="86437"/>
                    <a:pt x="42752" y="86904"/>
                  </a:cubicBezTo>
                  <a:cubicBezTo>
                    <a:pt x="49293" y="87138"/>
                    <a:pt x="57703" y="85269"/>
                    <a:pt x="62375" y="82232"/>
                  </a:cubicBezTo>
                  <a:lnTo>
                    <a:pt x="63543" y="81765"/>
                  </a:lnTo>
                  <a:lnTo>
                    <a:pt x="58170" y="71019"/>
                  </a:lnTo>
                  <a:lnTo>
                    <a:pt x="57002" y="71720"/>
                  </a:lnTo>
                  <a:cubicBezTo>
                    <a:pt x="53731" y="73355"/>
                    <a:pt x="48826" y="74523"/>
                    <a:pt x="42752" y="74523"/>
                  </a:cubicBezTo>
                  <a:cubicBezTo>
                    <a:pt x="25698" y="74523"/>
                    <a:pt x="12382" y="60740"/>
                    <a:pt x="12382" y="43452"/>
                  </a:cubicBezTo>
                  <a:cubicBezTo>
                    <a:pt x="12382" y="26399"/>
                    <a:pt x="25698" y="12382"/>
                    <a:pt x="43452" y="12382"/>
                  </a:cubicBezTo>
                  <a:cubicBezTo>
                    <a:pt x="60039" y="12382"/>
                    <a:pt x="73121" y="24530"/>
                    <a:pt x="73121" y="39948"/>
                  </a:cubicBezTo>
                  <a:cubicBezTo>
                    <a:pt x="73121" y="44854"/>
                    <a:pt x="71720" y="47657"/>
                    <a:pt x="69851" y="49293"/>
                  </a:cubicBezTo>
                  <a:cubicBezTo>
                    <a:pt x="68215" y="50928"/>
                    <a:pt x="66113" y="51629"/>
                    <a:pt x="64711" y="51629"/>
                  </a:cubicBezTo>
                  <a:cubicBezTo>
                    <a:pt x="63076" y="51629"/>
                    <a:pt x="61674" y="50928"/>
                    <a:pt x="60973" y="50227"/>
                  </a:cubicBezTo>
                  <a:cubicBezTo>
                    <a:pt x="60273" y="49293"/>
                    <a:pt x="59805" y="48125"/>
                    <a:pt x="60039" y="46256"/>
                  </a:cubicBezTo>
                  <a:lnTo>
                    <a:pt x="62609" y="25698"/>
                  </a:lnTo>
                  <a:close/>
                  <a:moveTo>
                    <a:pt x="40416" y="50227"/>
                  </a:moveTo>
                  <a:cubicBezTo>
                    <a:pt x="44621" y="50227"/>
                    <a:pt x="47658" y="46957"/>
                    <a:pt x="48358" y="42752"/>
                  </a:cubicBezTo>
                  <a:cubicBezTo>
                    <a:pt x="48826" y="38780"/>
                    <a:pt x="46256" y="35510"/>
                    <a:pt x="42518" y="35510"/>
                  </a:cubicBezTo>
                  <a:cubicBezTo>
                    <a:pt x="38079" y="35510"/>
                    <a:pt x="34809" y="39014"/>
                    <a:pt x="34342" y="42985"/>
                  </a:cubicBezTo>
                  <a:lnTo>
                    <a:pt x="34342" y="42985"/>
                  </a:lnTo>
                  <a:lnTo>
                    <a:pt x="34342" y="43219"/>
                  </a:lnTo>
                  <a:cubicBezTo>
                    <a:pt x="33874" y="46957"/>
                    <a:pt x="36444" y="50227"/>
                    <a:pt x="40416" y="5022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8" name="Google Shape;298;p41"/>
          <p:cNvSpPr txBox="1"/>
          <p:nvPr>
            <p:ph idx="2" type="subTitle"/>
          </p:nvPr>
        </p:nvSpPr>
        <p:spPr>
          <a:xfrm>
            <a:off x="1299750" y="6919200"/>
            <a:ext cx="3557100" cy="7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80000" spcFirstLastPara="1" rIns="0" wrap="square" tIns="21600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9" name="Google Shape;299;p41"/>
          <p:cNvSpPr txBox="1"/>
          <p:nvPr>
            <p:ph idx="3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">
  <p:cSld name="CUSTOM_3_1_1_2_1_2">
    <p:bg>
      <p:bgPr>
        <a:solidFill>
          <a:srgbClr val="4BD0A0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p42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02" name="Google Shape;302;p4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" name="Google Shape;306;p42"/>
          <p:cNvSpPr/>
          <p:nvPr/>
        </p:nvSpPr>
        <p:spPr>
          <a:xfrm>
            <a:off x="10346800" y="-6938"/>
            <a:ext cx="7941300" cy="7885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42"/>
          <p:cNvSpPr/>
          <p:nvPr/>
        </p:nvSpPr>
        <p:spPr>
          <a:xfrm>
            <a:off x="8673450" y="6519300"/>
            <a:ext cx="3765600" cy="37662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42"/>
          <p:cNvSpPr txBox="1"/>
          <p:nvPr>
            <p:ph idx="1" type="subTitle"/>
          </p:nvPr>
        </p:nvSpPr>
        <p:spPr>
          <a:xfrm>
            <a:off x="9144000" y="7644600"/>
            <a:ext cx="28416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Proxima Nova Semibold"/>
              <a:buNone/>
              <a:defRPr sz="9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9" name="Google Shape;309;p42"/>
          <p:cNvSpPr txBox="1"/>
          <p:nvPr>
            <p:ph type="title"/>
          </p:nvPr>
        </p:nvSpPr>
        <p:spPr>
          <a:xfrm>
            <a:off x="551850" y="489600"/>
            <a:ext cx="12862800" cy="4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2">
  <p:cSld name="CUSTOM_3_1_1_2_1_2_1">
    <p:bg>
      <p:bgPr>
        <a:solidFill>
          <a:srgbClr val="4BD0A0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/>
          <p:nvPr/>
        </p:nvSpPr>
        <p:spPr>
          <a:xfrm>
            <a:off x="13360413" y="3981995"/>
            <a:ext cx="5654700" cy="5654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3"/>
          <p:cNvSpPr/>
          <p:nvPr/>
        </p:nvSpPr>
        <p:spPr>
          <a:xfrm>
            <a:off x="7704086" y="3960625"/>
            <a:ext cx="5654700" cy="5654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b="1" i="0" sz="9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43"/>
          <p:cNvSpPr txBox="1"/>
          <p:nvPr>
            <p:ph idx="1" type="subTitle"/>
          </p:nvPr>
        </p:nvSpPr>
        <p:spPr>
          <a:xfrm>
            <a:off x="7704075" y="5436000"/>
            <a:ext cx="57105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576000">
            <a:noAutofit/>
          </a:bodyPr>
          <a:lstStyle>
            <a:lvl1pPr lvl="0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roxima Nova Semibold"/>
              <a:buNone/>
              <a:defRPr sz="9600"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314" name="Google Shape;314;p43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15" name="Google Shape;315;p4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43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1">
  <p:cSld name="CUSTOM_3_1_1_2_1_2_1_1">
    <p:bg>
      <p:bgPr>
        <a:solidFill>
          <a:srgbClr val="4BD0A0"/>
        </a:soli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9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i="0" sz="9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22" name="Google Shape;322;p44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44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44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5" name="Google Shape;325;p44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26" name="Google Shape;326;p4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0" name="Google Shape;330;p44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2">
  <p:cSld name="CUSTOM_3_1_1_2_1_2_1_1_1">
    <p:bg>
      <p:bgPr>
        <a:solidFill>
          <a:srgbClr val="4BD0A0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45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5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45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9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i="0" sz="9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36" name="Google Shape;336;p45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37" name="Google Shape;337;p4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1" name="Google Shape;341;p45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3">
  <p:cSld name="CUSTOM_3_1_1_2_1_2_1_1_1_1">
    <p:bg>
      <p:bgPr>
        <a:solidFill>
          <a:srgbClr val="4BD0A0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46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6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9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i="0" sz="9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46" name="Google Shape;346;p46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7" name="Google Shape;347;p46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48" name="Google Shape;348;p4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2" name="Google Shape;352;p46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33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2">
  <p:cSld name="CUSTOM_3_1_1_3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29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7" name="Google Shape;17;p2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6073">
          <p15:clr>
            <a:srgbClr val="0000FF"/>
          </p15:clr>
        </p15:guide>
        <p15:guide id="3" pos="348">
          <p15:clr>
            <a:srgbClr val="0000FF"/>
          </p15:clr>
        </p15:guide>
        <p15:guide id="4" pos="11172">
          <p15:clr>
            <a:srgbClr val="0000FF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раздел 3_4">
  <p:cSld name="CUSTOM_3_1_1_2_1_2_1_1_1_1_1">
    <p:bg>
      <p:bgPr>
        <a:solidFill>
          <a:srgbClr val="4BD0A0"/>
        </a:solid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7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47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47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9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i="0" sz="9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58" name="Google Shape;358;p47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59" name="Google Shape;359;p47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7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7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7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47"/>
          <p:cNvSpPr txBox="1"/>
          <p:nvPr>
            <p:ph type="title"/>
          </p:nvPr>
        </p:nvSpPr>
        <p:spPr>
          <a:xfrm>
            <a:off x="551850" y="489600"/>
            <a:ext cx="14292000" cy="4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с изображением">
  <p:cSld name="CUSTOM_3_1_1_2_1_1">
    <p:bg>
      <p:bgPr>
        <a:solidFill>
          <a:srgbClr val="4BD0A0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8"/>
          <p:cNvSpPr/>
          <p:nvPr/>
        </p:nvSpPr>
        <p:spPr>
          <a:xfrm>
            <a:off x="9144000" y="496800"/>
            <a:ext cx="8413500" cy="8413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8"/>
          <p:cNvSpPr/>
          <p:nvPr/>
        </p:nvSpPr>
        <p:spPr>
          <a:xfrm>
            <a:off x="9602760" y="1260000"/>
            <a:ext cx="8365800" cy="83655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48"/>
          <p:cNvSpPr txBox="1"/>
          <p:nvPr/>
        </p:nvSpPr>
        <p:spPr>
          <a:xfrm>
            <a:off x="10812150" y="5060725"/>
            <a:ext cx="5460900" cy="6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накрывать пунктирный радиус)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368" name="Google Shape;368;p48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69" name="Google Shape;369;p48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8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8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8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3" name="Google Shape;373;p48"/>
          <p:cNvSpPr txBox="1"/>
          <p:nvPr>
            <p:ph type="title"/>
          </p:nvPr>
        </p:nvSpPr>
        <p:spPr>
          <a:xfrm>
            <a:off x="551850" y="489600"/>
            <a:ext cx="10004400" cy="47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1" sz="9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374" name="Google Shape;374;p48"/>
          <p:cNvSpPr/>
          <p:nvPr/>
        </p:nvSpPr>
        <p:spPr>
          <a:xfrm>
            <a:off x="18773050" y="733450"/>
            <a:ext cx="4575600" cy="69273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b="0" i="0" lang="ru-RU" sz="1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b="0" i="0" lang="ru-RU" sz="1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5" name="Google Shape;375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44077" y="5191200"/>
            <a:ext cx="4104925" cy="230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44069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8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8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тка 1 Зелёный">
  <p:cSld name="CUSTOM_3_1_1_2_1_1_1">
    <p:bg>
      <p:bgPr>
        <a:solidFill>
          <a:srgbClr val="4BD0A0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0" name="Google Shape;380;p49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81" name="Google Shape;381;p49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9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9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9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Вертикальный список">
  <p:cSld name="CUSTOM_3_1_1_2_2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0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23" name="Google Shape;23;p3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30"/>
          <p:cNvSpPr txBox="1"/>
          <p:nvPr>
            <p:ph idx="1" type="body"/>
          </p:nvPr>
        </p:nvSpPr>
        <p:spPr>
          <a:xfrm>
            <a:off x="551850" y="2217600"/>
            <a:ext cx="12862800" cy="7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indent="-419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indent="-419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/>
        </p:txBody>
      </p:sp>
      <p:sp>
        <p:nvSpPr>
          <p:cNvPr id="28" name="Google Shape;28;p30"/>
          <p:cNvSpPr txBox="1"/>
          <p:nvPr>
            <p:ph type="title"/>
          </p:nvPr>
        </p:nvSpPr>
        <p:spPr>
          <a:xfrm>
            <a:off x="551850" y="489600"/>
            <a:ext cx="14288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grpSp>
        <p:nvGrpSpPr>
          <p:cNvPr id="29" name="Google Shape;29;p30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0" name="Google Shape;30;p30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0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0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0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с картинкой">
  <p:cSld name="CUSTOM_3_1_1_2_2_2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1"/>
          <p:cNvSpPr/>
          <p:nvPr/>
        </p:nvSpPr>
        <p:spPr>
          <a:xfrm>
            <a:off x="9175531" y="2983531"/>
            <a:ext cx="8521200" cy="5144400"/>
          </a:xfrm>
          <a:prstGeom prst="roundRect">
            <a:avLst>
              <a:gd fmla="val 6404" name="adj"/>
            </a:avLst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" name="Google Shape;36;p31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37" name="Google Shape;37;p3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31"/>
          <p:cNvSpPr txBox="1"/>
          <p:nvPr>
            <p:ph type="title"/>
          </p:nvPr>
        </p:nvSpPr>
        <p:spPr>
          <a:xfrm>
            <a:off x="551850" y="489600"/>
            <a:ext cx="14288100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9pPr>
          </a:lstStyle>
          <a:p/>
        </p:txBody>
      </p:sp>
      <p:grpSp>
        <p:nvGrpSpPr>
          <p:cNvPr id="42" name="Google Shape;42;p31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43" name="Google Shape;43;p31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1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1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1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" name="Google Shape;47;p31"/>
          <p:cNvSpPr txBox="1"/>
          <p:nvPr/>
        </p:nvSpPr>
        <p:spPr>
          <a:xfrm>
            <a:off x="10556650" y="5189400"/>
            <a:ext cx="5716500" cy="11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фотографии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пунктирную рамку)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8" name="Google Shape;48;p31"/>
          <p:cNvSpPr txBox="1"/>
          <p:nvPr>
            <p:ph idx="1" type="body"/>
          </p:nvPr>
        </p:nvSpPr>
        <p:spPr>
          <a:xfrm>
            <a:off x="551850" y="9396000"/>
            <a:ext cx="71460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●"/>
              <a:defRPr sz="1400">
                <a:solidFill>
                  <a:srgbClr val="999999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 sz="1400">
                <a:solidFill>
                  <a:srgbClr val="999999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 sz="14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9" name="Google Shape;49;p31"/>
          <p:cNvSpPr/>
          <p:nvPr/>
        </p:nvSpPr>
        <p:spPr>
          <a:xfrm>
            <a:off x="18773050" y="733450"/>
            <a:ext cx="4575600" cy="8410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изображение на слайд, затем 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помощью инструмента 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обрезку с помощью прямоугольника 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 закруглёнными углами.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Добавьте чёрную обводку в 8 пикселей. Поместите изображение в </a:t>
            </a:r>
            <a:r>
              <a:rPr b="0" i="0" lang="ru-RU" sz="1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b="0" i="0" lang="ru-RU" sz="1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 выровняйте иллюстрацию по заданным направляющим. Изображение должно 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перекрывать собой пунктирную линию.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" name="Google Shape;50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44075" y="1929188"/>
            <a:ext cx="4104925" cy="1602133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1"/>
          <p:cNvSpPr txBox="1"/>
          <p:nvPr>
            <p:ph idx="2" type="body"/>
          </p:nvPr>
        </p:nvSpPr>
        <p:spPr>
          <a:xfrm>
            <a:off x="551850" y="2217600"/>
            <a:ext cx="7146000" cy="71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000">
            <a:noAutofit/>
          </a:bodyPr>
          <a:lstStyle>
            <a:lvl1pPr indent="-419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3000"/>
              <a:buChar char="●"/>
              <a:defRPr sz="3000"/>
            </a:lvl1pPr>
            <a:lvl2pPr indent="-419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2pPr>
            <a:lvl3pPr indent="-419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3pPr>
            <a:lvl4pPr indent="-419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4pPr>
            <a:lvl5pPr indent="-419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5pPr>
            <a:lvl6pPr indent="-419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6pPr>
            <a:lvl7pPr indent="-419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●"/>
              <a:defRPr sz="3000"/>
            </a:lvl7pPr>
            <a:lvl8pPr indent="-419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○"/>
              <a:defRPr sz="3000"/>
            </a:lvl8pPr>
            <a:lvl9pPr indent="-419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Char char="■"/>
              <a:defRPr sz="3000"/>
            </a:lvl9pPr>
          </a:lstStyle>
          <a:p/>
        </p:txBody>
      </p:sp>
      <p:pic>
        <p:nvPicPr>
          <p:cNvPr id="52" name="Google Shape;5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44075" y="5583854"/>
            <a:ext cx="4104924" cy="3269902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31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Цитата с фотографией">
  <p:cSld name="CUSTOM_3_1_1_2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"/>
          <p:cNvSpPr/>
          <p:nvPr/>
        </p:nvSpPr>
        <p:spPr>
          <a:xfrm>
            <a:off x="1092595" y="2249131"/>
            <a:ext cx="6120000" cy="61200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6" name="Google Shape;56;p32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57" name="Google Shape;57;p3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" name="Google Shape;61;p32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62" name="Google Shape;62;p32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2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2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2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32"/>
          <p:cNvSpPr/>
          <p:nvPr/>
        </p:nvSpPr>
        <p:spPr>
          <a:xfrm>
            <a:off x="7706731" y="2717600"/>
            <a:ext cx="686874" cy="479366"/>
          </a:xfrm>
          <a:custGeom>
            <a:rect b="b" l="l" r="r" t="t"/>
            <a:pathLst>
              <a:path extrusionOk="0" h="191173" w="273928">
                <a:moveTo>
                  <a:pt x="79295" y="0"/>
                </a:moveTo>
                <a:lnTo>
                  <a:pt x="0" y="105246"/>
                </a:lnTo>
                <a:lnTo>
                  <a:pt x="0" y="191172"/>
                </a:lnTo>
                <a:lnTo>
                  <a:pt x="93712" y="191172"/>
                </a:lnTo>
                <a:lnTo>
                  <a:pt x="93712" y="105246"/>
                </a:lnTo>
                <a:lnTo>
                  <a:pt x="122547" y="0"/>
                </a:lnTo>
                <a:close/>
                <a:moveTo>
                  <a:pt x="230676" y="0"/>
                </a:moveTo>
                <a:lnTo>
                  <a:pt x="151381" y="105246"/>
                </a:lnTo>
                <a:lnTo>
                  <a:pt x="151381" y="191172"/>
                </a:lnTo>
                <a:lnTo>
                  <a:pt x="245093" y="191172"/>
                </a:lnTo>
                <a:lnTo>
                  <a:pt x="245093" y="105246"/>
                </a:lnTo>
                <a:lnTo>
                  <a:pt x="273928" y="0"/>
                </a:lnTo>
                <a:close/>
              </a:path>
            </a:pathLst>
          </a:cu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32"/>
          <p:cNvSpPr txBox="1"/>
          <p:nvPr/>
        </p:nvSpPr>
        <p:spPr>
          <a:xfrm>
            <a:off x="1497266" y="4946400"/>
            <a:ext cx="53196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32"/>
          <p:cNvSpPr txBox="1"/>
          <p:nvPr>
            <p:ph idx="1" type="subTitle"/>
          </p:nvPr>
        </p:nvSpPr>
        <p:spPr>
          <a:xfrm>
            <a:off x="7706725" y="6667200"/>
            <a:ext cx="71370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32"/>
          <p:cNvSpPr txBox="1"/>
          <p:nvPr>
            <p:ph type="title"/>
          </p:nvPr>
        </p:nvSpPr>
        <p:spPr>
          <a:xfrm>
            <a:off x="7706725" y="3452400"/>
            <a:ext cx="85749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12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" name="Google Shape;70;p32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b="0" i="0" lang="ru-RU" sz="1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b="0" i="0" lang="ru-RU" sz="1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" name="Google Shape;71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44069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44073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2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Цитата">
  <p:cSld name="CUSTOM_3_1_1_2_2_1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33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76" name="Google Shape;76;p3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" name="Google Shape;80;p33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81" name="Google Shape;81;p3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" name="Google Shape;85;p33"/>
          <p:cNvSpPr txBox="1"/>
          <p:nvPr>
            <p:ph type="title"/>
          </p:nvPr>
        </p:nvSpPr>
        <p:spPr>
          <a:xfrm>
            <a:off x="551850" y="489600"/>
            <a:ext cx="12862800" cy="44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36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9600"/>
              <a:buNone/>
              <a:defRPr b="1" sz="9600">
                <a:solidFill>
                  <a:srgbClr val="4BD0A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86" name="Google Shape;86;p33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87" name="Google Shape;87;p33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3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3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3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p33"/>
          <p:cNvSpPr txBox="1"/>
          <p:nvPr>
            <p:ph idx="1" type="subTitle"/>
          </p:nvPr>
        </p:nvSpPr>
        <p:spPr>
          <a:xfrm>
            <a:off x="540000" y="8157600"/>
            <a:ext cx="57285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Описание спикера">
  <p:cSld name="CUSTOM_3_1_1_2_2_1_1_1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4"/>
          <p:cNvSpPr/>
          <p:nvPr/>
        </p:nvSpPr>
        <p:spPr>
          <a:xfrm>
            <a:off x="583390" y="1484566"/>
            <a:ext cx="5666400" cy="56664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4"/>
          <p:cNvSpPr txBox="1"/>
          <p:nvPr/>
        </p:nvSpPr>
        <p:spPr>
          <a:xfrm>
            <a:off x="735949" y="4075575"/>
            <a:ext cx="53487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b="0" i="0" sz="1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b="0" i="0" sz="14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5" name="Google Shape;95;p34"/>
          <p:cNvSpPr txBox="1"/>
          <p:nvPr>
            <p:ph idx="1" type="subTitle"/>
          </p:nvPr>
        </p:nvSpPr>
        <p:spPr>
          <a:xfrm>
            <a:off x="7697850" y="3691325"/>
            <a:ext cx="8575200" cy="10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34"/>
          <p:cNvSpPr txBox="1"/>
          <p:nvPr>
            <p:ph type="title"/>
          </p:nvPr>
        </p:nvSpPr>
        <p:spPr>
          <a:xfrm>
            <a:off x="7702550" y="2210675"/>
            <a:ext cx="8570400" cy="14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7" name="Google Shape;97;p34"/>
          <p:cNvSpPr txBox="1"/>
          <p:nvPr/>
        </p:nvSpPr>
        <p:spPr>
          <a:xfrm>
            <a:off x="7702550" y="4946834"/>
            <a:ext cx="71328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98" name="Google Shape;98;p34"/>
          <p:cNvGrpSpPr/>
          <p:nvPr/>
        </p:nvGrpSpPr>
        <p:grpSpPr>
          <a:xfrm>
            <a:off x="7702559" y="5935323"/>
            <a:ext cx="484202" cy="484202"/>
            <a:chOff x="1190625" y="238125"/>
            <a:chExt cx="4905800" cy="4905800"/>
          </a:xfrm>
        </p:grpSpPr>
        <p:sp>
          <p:nvSpPr>
            <p:cNvPr id="99" name="Google Shape;99;p34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4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" name="Google Shape;101;p34"/>
          <p:cNvGrpSpPr/>
          <p:nvPr/>
        </p:nvGrpSpPr>
        <p:grpSpPr>
          <a:xfrm>
            <a:off x="7697508" y="6668934"/>
            <a:ext cx="503580" cy="503580"/>
            <a:chOff x="1190625" y="238125"/>
            <a:chExt cx="5186200" cy="5186200"/>
          </a:xfrm>
        </p:grpSpPr>
        <p:sp>
          <p:nvSpPr>
            <p:cNvPr id="102" name="Google Shape;102;p34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4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4" name="Google Shape;104;p34"/>
          <p:cNvGrpSpPr/>
          <p:nvPr/>
        </p:nvGrpSpPr>
        <p:grpSpPr>
          <a:xfrm>
            <a:off x="7697704" y="7415521"/>
            <a:ext cx="493726" cy="493726"/>
            <a:chOff x="1190625" y="238125"/>
            <a:chExt cx="5186200" cy="5186200"/>
          </a:xfrm>
        </p:grpSpPr>
        <p:sp>
          <p:nvSpPr>
            <p:cNvPr id="105" name="Google Shape;105;p34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4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34"/>
          <p:cNvGrpSpPr/>
          <p:nvPr/>
        </p:nvGrpSpPr>
        <p:grpSpPr>
          <a:xfrm>
            <a:off x="7697744" y="8157032"/>
            <a:ext cx="498394" cy="498394"/>
            <a:chOff x="1190625" y="238125"/>
            <a:chExt cx="5186200" cy="5186200"/>
          </a:xfrm>
        </p:grpSpPr>
        <p:sp>
          <p:nvSpPr>
            <p:cNvPr id="108" name="Google Shape;108;p34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4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34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11" name="Google Shape;111;p34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4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4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4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34"/>
          <p:cNvSpPr txBox="1"/>
          <p:nvPr>
            <p:ph idx="2" type="subTitle"/>
          </p:nvPr>
        </p:nvSpPr>
        <p:spPr>
          <a:xfrm>
            <a:off x="8393025" y="6666034"/>
            <a:ext cx="5021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6" name="Google Shape;116;p34"/>
          <p:cNvSpPr txBox="1"/>
          <p:nvPr>
            <p:ph idx="3" type="subTitle"/>
          </p:nvPr>
        </p:nvSpPr>
        <p:spPr>
          <a:xfrm>
            <a:off x="8393025" y="5932609"/>
            <a:ext cx="50217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7" name="Google Shape;117;p34"/>
          <p:cNvSpPr txBox="1"/>
          <p:nvPr>
            <p:ph idx="4" type="subTitle"/>
          </p:nvPr>
        </p:nvSpPr>
        <p:spPr>
          <a:xfrm>
            <a:off x="8393025" y="7408997"/>
            <a:ext cx="5021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8" name="Google Shape;118;p34"/>
          <p:cNvSpPr txBox="1"/>
          <p:nvPr>
            <p:ph idx="5" type="subTitle"/>
          </p:nvPr>
        </p:nvSpPr>
        <p:spPr>
          <a:xfrm>
            <a:off x="8393025" y="8156697"/>
            <a:ext cx="50217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34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b="0" i="0" lang="ru-RU" sz="1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b="0" i="0" lang="ru-RU" sz="1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44069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44073" y="5338200"/>
            <a:ext cx="3821427" cy="38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34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Описание спикера 2">
  <p:cSld name="CUSTOM_3_1_1_2_2_1_1_1_2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5"/>
          <p:cNvSpPr/>
          <p:nvPr/>
        </p:nvSpPr>
        <p:spPr>
          <a:xfrm>
            <a:off x="571531" y="513931"/>
            <a:ext cx="4269600" cy="42696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35"/>
          <p:cNvSpPr txBox="1"/>
          <p:nvPr/>
        </p:nvSpPr>
        <p:spPr>
          <a:xfrm>
            <a:off x="804050" y="2221950"/>
            <a:ext cx="38151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98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Область для круглой фотографии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(изображение должно перекрывать пунктирный радиус)</a:t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26" name="Google Shape;126;p35"/>
          <p:cNvSpPr txBox="1"/>
          <p:nvPr>
            <p:ph idx="1" type="subTitle"/>
          </p:nvPr>
        </p:nvSpPr>
        <p:spPr>
          <a:xfrm>
            <a:off x="6269100" y="2949150"/>
            <a:ext cx="100038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16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7" name="Google Shape;127;p35"/>
          <p:cNvSpPr txBox="1"/>
          <p:nvPr>
            <p:ph type="title"/>
          </p:nvPr>
        </p:nvSpPr>
        <p:spPr>
          <a:xfrm>
            <a:off x="6268650" y="980400"/>
            <a:ext cx="100038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720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8" name="Google Shape;128;p35"/>
          <p:cNvSpPr txBox="1"/>
          <p:nvPr>
            <p:ph idx="2" type="subTitle"/>
          </p:nvPr>
        </p:nvSpPr>
        <p:spPr>
          <a:xfrm>
            <a:off x="6268650" y="5436000"/>
            <a:ext cx="57060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360000" wrap="square" tIns="180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129" name="Google Shape;129;p35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30" name="Google Shape;130;p35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35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35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35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" name="Google Shape;134;p35"/>
          <p:cNvSpPr txBox="1"/>
          <p:nvPr>
            <p:ph idx="3" type="subTitle"/>
          </p:nvPr>
        </p:nvSpPr>
        <p:spPr>
          <a:xfrm>
            <a:off x="6963825" y="8404925"/>
            <a:ext cx="4434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5"/>
          <p:cNvSpPr txBox="1"/>
          <p:nvPr/>
        </p:nvSpPr>
        <p:spPr>
          <a:xfrm>
            <a:off x="551850" y="5472000"/>
            <a:ext cx="28584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 спикере</a:t>
            </a:r>
            <a:endParaRPr b="0" i="0" sz="3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6" name="Google Shape;136;p35"/>
          <p:cNvSpPr txBox="1"/>
          <p:nvPr/>
        </p:nvSpPr>
        <p:spPr>
          <a:xfrm>
            <a:off x="551700" y="8401050"/>
            <a:ext cx="2858400" cy="6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0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Аккаунты в соц.сетях:</a:t>
            </a:r>
            <a:endParaRPr b="0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137" name="Google Shape;137;p35"/>
          <p:cNvGrpSpPr/>
          <p:nvPr/>
        </p:nvGrpSpPr>
        <p:grpSpPr>
          <a:xfrm>
            <a:off x="6269102" y="8402679"/>
            <a:ext cx="496952" cy="499901"/>
            <a:chOff x="1190625" y="238125"/>
            <a:chExt cx="4905800" cy="4905800"/>
          </a:xfrm>
        </p:grpSpPr>
        <p:sp>
          <p:nvSpPr>
            <p:cNvPr id="138" name="Google Shape;138;p35"/>
            <p:cNvSpPr/>
            <p:nvPr/>
          </p:nvSpPr>
          <p:spPr>
            <a:xfrm>
              <a:off x="1190625" y="238125"/>
              <a:ext cx="4905800" cy="4905800"/>
            </a:xfrm>
            <a:custGeom>
              <a:rect b="b" l="l" r="r" t="t"/>
              <a:pathLst>
                <a:path extrusionOk="0" h="196232" w="196232">
                  <a:moveTo>
                    <a:pt x="97968" y="0"/>
                  </a:moveTo>
                  <a:cubicBezTo>
                    <a:pt x="43804" y="0"/>
                    <a:pt x="0" y="43804"/>
                    <a:pt x="0" y="97968"/>
                  </a:cubicBezTo>
                  <a:cubicBezTo>
                    <a:pt x="0" y="152131"/>
                    <a:pt x="43804" y="196231"/>
                    <a:pt x="97968" y="196231"/>
                  </a:cubicBezTo>
                  <a:cubicBezTo>
                    <a:pt x="152131" y="196231"/>
                    <a:pt x="196231" y="152131"/>
                    <a:pt x="196231" y="97968"/>
                  </a:cubicBezTo>
                  <a:cubicBezTo>
                    <a:pt x="195935" y="43804"/>
                    <a:pt x="152131" y="0"/>
                    <a:pt x="97968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35"/>
            <p:cNvSpPr/>
            <p:nvPr/>
          </p:nvSpPr>
          <p:spPr>
            <a:xfrm>
              <a:off x="3136650" y="1629200"/>
              <a:ext cx="1109925" cy="2034850"/>
            </a:xfrm>
            <a:custGeom>
              <a:rect b="b" l="l" r="r" t="t"/>
              <a:pathLst>
                <a:path extrusionOk="0" h="81394" w="44397">
                  <a:moveTo>
                    <a:pt x="32262" y="0"/>
                  </a:moveTo>
                  <a:cubicBezTo>
                    <a:pt x="20719" y="0"/>
                    <a:pt x="12431" y="6512"/>
                    <a:pt x="12431" y="18943"/>
                  </a:cubicBezTo>
                  <a:lnTo>
                    <a:pt x="12431" y="30486"/>
                  </a:lnTo>
                  <a:lnTo>
                    <a:pt x="0" y="30486"/>
                  </a:lnTo>
                  <a:lnTo>
                    <a:pt x="0" y="46764"/>
                  </a:lnTo>
                  <a:lnTo>
                    <a:pt x="12431" y="46764"/>
                  </a:lnTo>
                  <a:lnTo>
                    <a:pt x="12431" y="81393"/>
                  </a:lnTo>
                  <a:lnTo>
                    <a:pt x="29598" y="81393"/>
                  </a:lnTo>
                  <a:lnTo>
                    <a:pt x="29598" y="46764"/>
                  </a:lnTo>
                  <a:lnTo>
                    <a:pt x="39957" y="46764"/>
                  </a:lnTo>
                  <a:lnTo>
                    <a:pt x="44397" y="30486"/>
                  </a:lnTo>
                  <a:lnTo>
                    <a:pt x="29598" y="30486"/>
                  </a:lnTo>
                  <a:lnTo>
                    <a:pt x="29598" y="22198"/>
                  </a:lnTo>
                  <a:cubicBezTo>
                    <a:pt x="29598" y="18055"/>
                    <a:pt x="29598" y="14207"/>
                    <a:pt x="37885" y="14207"/>
                  </a:cubicBezTo>
                  <a:lnTo>
                    <a:pt x="44397" y="14207"/>
                  </a:lnTo>
                  <a:lnTo>
                    <a:pt x="44397" y="296"/>
                  </a:lnTo>
                  <a:cubicBezTo>
                    <a:pt x="42917" y="296"/>
                    <a:pt x="37589" y="0"/>
                    <a:pt x="322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0" name="Google Shape;140;p35"/>
          <p:cNvGrpSpPr/>
          <p:nvPr/>
        </p:nvGrpSpPr>
        <p:grpSpPr>
          <a:xfrm>
            <a:off x="6268825" y="9144186"/>
            <a:ext cx="497516" cy="500468"/>
            <a:chOff x="1190625" y="238125"/>
            <a:chExt cx="5186200" cy="5186200"/>
          </a:xfrm>
        </p:grpSpPr>
        <p:sp>
          <p:nvSpPr>
            <p:cNvPr id="141" name="Google Shape;141;p35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35"/>
            <p:cNvSpPr/>
            <p:nvPr/>
          </p:nvSpPr>
          <p:spPr>
            <a:xfrm>
              <a:off x="2726600" y="1774100"/>
              <a:ext cx="2190150" cy="2190150"/>
            </a:xfrm>
            <a:custGeom>
              <a:rect b="b" l="l" r="r" t="t"/>
              <a:pathLst>
                <a:path extrusionOk="0" h="87606" w="87606">
                  <a:moveTo>
                    <a:pt x="66580" y="15186"/>
                  </a:moveTo>
                  <a:cubicBezTo>
                    <a:pt x="68216" y="15186"/>
                    <a:pt x="69617" y="15887"/>
                    <a:pt x="70552" y="16821"/>
                  </a:cubicBezTo>
                  <a:cubicBezTo>
                    <a:pt x="71486" y="17755"/>
                    <a:pt x="72187" y="19157"/>
                    <a:pt x="72187" y="20792"/>
                  </a:cubicBezTo>
                  <a:cubicBezTo>
                    <a:pt x="72187" y="22194"/>
                    <a:pt x="71486" y="23596"/>
                    <a:pt x="70552" y="24530"/>
                  </a:cubicBezTo>
                  <a:cubicBezTo>
                    <a:pt x="69617" y="25698"/>
                    <a:pt x="68216" y="26166"/>
                    <a:pt x="66580" y="26166"/>
                  </a:cubicBezTo>
                  <a:cubicBezTo>
                    <a:pt x="65179" y="26166"/>
                    <a:pt x="63777" y="25698"/>
                    <a:pt x="62843" y="24530"/>
                  </a:cubicBezTo>
                  <a:cubicBezTo>
                    <a:pt x="61675" y="23596"/>
                    <a:pt x="61207" y="22194"/>
                    <a:pt x="61207" y="20792"/>
                  </a:cubicBezTo>
                  <a:cubicBezTo>
                    <a:pt x="61207" y="19157"/>
                    <a:pt x="61675" y="17755"/>
                    <a:pt x="62843" y="16821"/>
                  </a:cubicBezTo>
                  <a:cubicBezTo>
                    <a:pt x="63777" y="15887"/>
                    <a:pt x="65179" y="15186"/>
                    <a:pt x="66580" y="15186"/>
                  </a:cubicBezTo>
                  <a:close/>
                  <a:moveTo>
                    <a:pt x="43686" y="30604"/>
                  </a:moveTo>
                  <a:cubicBezTo>
                    <a:pt x="40182" y="30604"/>
                    <a:pt x="36912" y="32006"/>
                    <a:pt x="34342" y="34342"/>
                  </a:cubicBezTo>
                  <a:cubicBezTo>
                    <a:pt x="32006" y="36912"/>
                    <a:pt x="30604" y="40182"/>
                    <a:pt x="30604" y="43686"/>
                  </a:cubicBezTo>
                  <a:cubicBezTo>
                    <a:pt x="30604" y="47191"/>
                    <a:pt x="32006" y="50461"/>
                    <a:pt x="34342" y="53031"/>
                  </a:cubicBezTo>
                  <a:cubicBezTo>
                    <a:pt x="36912" y="55367"/>
                    <a:pt x="40182" y="56769"/>
                    <a:pt x="43686" y="56769"/>
                  </a:cubicBezTo>
                  <a:cubicBezTo>
                    <a:pt x="47191" y="56769"/>
                    <a:pt x="50461" y="55367"/>
                    <a:pt x="53031" y="53031"/>
                  </a:cubicBezTo>
                  <a:cubicBezTo>
                    <a:pt x="55367" y="50461"/>
                    <a:pt x="56769" y="47191"/>
                    <a:pt x="56769" y="43686"/>
                  </a:cubicBezTo>
                  <a:cubicBezTo>
                    <a:pt x="56769" y="40182"/>
                    <a:pt x="55367" y="36912"/>
                    <a:pt x="53031" y="34342"/>
                  </a:cubicBezTo>
                  <a:cubicBezTo>
                    <a:pt x="50461" y="32006"/>
                    <a:pt x="47191" y="30604"/>
                    <a:pt x="43686" y="30604"/>
                  </a:cubicBezTo>
                  <a:close/>
                  <a:moveTo>
                    <a:pt x="43686" y="21727"/>
                  </a:moveTo>
                  <a:cubicBezTo>
                    <a:pt x="49527" y="21727"/>
                    <a:pt x="55133" y="24063"/>
                    <a:pt x="59105" y="28268"/>
                  </a:cubicBezTo>
                  <a:cubicBezTo>
                    <a:pt x="63310" y="32239"/>
                    <a:pt x="65646" y="37846"/>
                    <a:pt x="65646" y="43686"/>
                  </a:cubicBezTo>
                  <a:cubicBezTo>
                    <a:pt x="65646" y="49527"/>
                    <a:pt x="63310" y="55133"/>
                    <a:pt x="59105" y="59105"/>
                  </a:cubicBezTo>
                  <a:cubicBezTo>
                    <a:pt x="55133" y="63310"/>
                    <a:pt x="49527" y="65646"/>
                    <a:pt x="43686" y="65646"/>
                  </a:cubicBezTo>
                  <a:cubicBezTo>
                    <a:pt x="37846" y="65646"/>
                    <a:pt x="32239" y="63310"/>
                    <a:pt x="28268" y="59105"/>
                  </a:cubicBezTo>
                  <a:cubicBezTo>
                    <a:pt x="24063" y="55133"/>
                    <a:pt x="21727" y="49527"/>
                    <a:pt x="21727" y="43686"/>
                  </a:cubicBezTo>
                  <a:cubicBezTo>
                    <a:pt x="21727" y="37846"/>
                    <a:pt x="24063" y="32239"/>
                    <a:pt x="28268" y="28268"/>
                  </a:cubicBezTo>
                  <a:cubicBezTo>
                    <a:pt x="32239" y="24063"/>
                    <a:pt x="37846" y="21727"/>
                    <a:pt x="43686" y="21727"/>
                  </a:cubicBezTo>
                  <a:close/>
                  <a:moveTo>
                    <a:pt x="43686" y="1"/>
                  </a:moveTo>
                  <a:cubicBezTo>
                    <a:pt x="31772" y="1"/>
                    <a:pt x="30371" y="1"/>
                    <a:pt x="25698" y="235"/>
                  </a:cubicBezTo>
                  <a:cubicBezTo>
                    <a:pt x="21026" y="468"/>
                    <a:pt x="17755" y="1169"/>
                    <a:pt x="14952" y="2103"/>
                  </a:cubicBezTo>
                  <a:cubicBezTo>
                    <a:pt x="12149" y="3272"/>
                    <a:pt x="9345" y="4907"/>
                    <a:pt x="7243" y="7243"/>
                  </a:cubicBezTo>
                  <a:cubicBezTo>
                    <a:pt x="4907" y="9345"/>
                    <a:pt x="3272" y="12149"/>
                    <a:pt x="2103" y="14952"/>
                  </a:cubicBezTo>
                  <a:cubicBezTo>
                    <a:pt x="1169" y="17755"/>
                    <a:pt x="468" y="21026"/>
                    <a:pt x="235" y="25698"/>
                  </a:cubicBezTo>
                  <a:cubicBezTo>
                    <a:pt x="1" y="30371"/>
                    <a:pt x="1" y="31772"/>
                    <a:pt x="1" y="43686"/>
                  </a:cubicBezTo>
                  <a:cubicBezTo>
                    <a:pt x="1" y="55601"/>
                    <a:pt x="1" y="57002"/>
                    <a:pt x="235" y="61675"/>
                  </a:cubicBezTo>
                  <a:cubicBezTo>
                    <a:pt x="468" y="66347"/>
                    <a:pt x="1169" y="69617"/>
                    <a:pt x="2103" y="72421"/>
                  </a:cubicBezTo>
                  <a:cubicBezTo>
                    <a:pt x="3272" y="75224"/>
                    <a:pt x="4907" y="78027"/>
                    <a:pt x="7243" y="80130"/>
                  </a:cubicBezTo>
                  <a:cubicBezTo>
                    <a:pt x="9345" y="82466"/>
                    <a:pt x="12149" y="84101"/>
                    <a:pt x="14952" y="85269"/>
                  </a:cubicBezTo>
                  <a:cubicBezTo>
                    <a:pt x="17755" y="86204"/>
                    <a:pt x="21026" y="86905"/>
                    <a:pt x="25698" y="87138"/>
                  </a:cubicBezTo>
                  <a:cubicBezTo>
                    <a:pt x="30371" y="87372"/>
                    <a:pt x="31772" y="87605"/>
                    <a:pt x="43686" y="87605"/>
                  </a:cubicBezTo>
                  <a:cubicBezTo>
                    <a:pt x="55601" y="87605"/>
                    <a:pt x="57002" y="87372"/>
                    <a:pt x="61675" y="87138"/>
                  </a:cubicBezTo>
                  <a:cubicBezTo>
                    <a:pt x="66347" y="86905"/>
                    <a:pt x="69617" y="86204"/>
                    <a:pt x="72421" y="85269"/>
                  </a:cubicBezTo>
                  <a:cubicBezTo>
                    <a:pt x="75224" y="84101"/>
                    <a:pt x="78027" y="82466"/>
                    <a:pt x="80130" y="80130"/>
                  </a:cubicBezTo>
                  <a:cubicBezTo>
                    <a:pt x="82466" y="78027"/>
                    <a:pt x="84101" y="75224"/>
                    <a:pt x="85269" y="72421"/>
                  </a:cubicBezTo>
                  <a:cubicBezTo>
                    <a:pt x="86204" y="69617"/>
                    <a:pt x="86905" y="66347"/>
                    <a:pt x="87138" y="61675"/>
                  </a:cubicBezTo>
                  <a:cubicBezTo>
                    <a:pt x="87372" y="57002"/>
                    <a:pt x="87605" y="55601"/>
                    <a:pt x="87605" y="43686"/>
                  </a:cubicBezTo>
                  <a:cubicBezTo>
                    <a:pt x="87605" y="31772"/>
                    <a:pt x="87372" y="30371"/>
                    <a:pt x="87138" y="25698"/>
                  </a:cubicBezTo>
                  <a:cubicBezTo>
                    <a:pt x="86905" y="21026"/>
                    <a:pt x="86204" y="17755"/>
                    <a:pt x="85269" y="14952"/>
                  </a:cubicBezTo>
                  <a:cubicBezTo>
                    <a:pt x="84101" y="12149"/>
                    <a:pt x="82466" y="9345"/>
                    <a:pt x="80130" y="7243"/>
                  </a:cubicBezTo>
                  <a:cubicBezTo>
                    <a:pt x="77794" y="4907"/>
                    <a:pt x="75224" y="3272"/>
                    <a:pt x="72421" y="2103"/>
                  </a:cubicBezTo>
                  <a:cubicBezTo>
                    <a:pt x="69617" y="1169"/>
                    <a:pt x="66347" y="468"/>
                    <a:pt x="61675" y="235"/>
                  </a:cubicBezTo>
                  <a:cubicBezTo>
                    <a:pt x="57002" y="1"/>
                    <a:pt x="55601" y="1"/>
                    <a:pt x="436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3" name="Google Shape;143;p35"/>
          <p:cNvGrpSpPr/>
          <p:nvPr/>
        </p:nvGrpSpPr>
        <p:grpSpPr>
          <a:xfrm>
            <a:off x="11974538" y="8402463"/>
            <a:ext cx="498567" cy="500468"/>
            <a:chOff x="1190625" y="238125"/>
            <a:chExt cx="5186200" cy="5186200"/>
          </a:xfrm>
        </p:grpSpPr>
        <p:sp>
          <p:nvSpPr>
            <p:cNvPr id="144" name="Google Shape;144;p35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>
              <a:off x="2498850" y="1698200"/>
              <a:ext cx="2493825" cy="2264050"/>
            </a:xfrm>
            <a:custGeom>
              <a:rect b="b" l="l" r="r" t="t"/>
              <a:pathLst>
                <a:path extrusionOk="0" h="90562" w="99753">
                  <a:moveTo>
                    <a:pt x="91810" y="7943"/>
                  </a:moveTo>
                  <a:cubicBezTo>
                    <a:pt x="91810" y="8176"/>
                    <a:pt x="91810" y="8176"/>
                    <a:pt x="91810" y="8644"/>
                  </a:cubicBezTo>
                  <a:lnTo>
                    <a:pt x="77559" y="81998"/>
                  </a:lnTo>
                  <a:cubicBezTo>
                    <a:pt x="77559" y="82231"/>
                    <a:pt x="77326" y="82465"/>
                    <a:pt x="77092" y="82699"/>
                  </a:cubicBezTo>
                  <a:cubicBezTo>
                    <a:pt x="76995" y="82795"/>
                    <a:pt x="76899" y="82852"/>
                    <a:pt x="76735" y="82852"/>
                  </a:cubicBezTo>
                  <a:cubicBezTo>
                    <a:pt x="76505" y="82852"/>
                    <a:pt x="76141" y="82739"/>
                    <a:pt x="75457" y="82465"/>
                  </a:cubicBezTo>
                  <a:lnTo>
                    <a:pt x="52796" y="64944"/>
                  </a:lnTo>
                  <a:lnTo>
                    <a:pt x="39247" y="77559"/>
                  </a:lnTo>
                  <a:lnTo>
                    <a:pt x="42050" y="59104"/>
                  </a:lnTo>
                  <a:lnTo>
                    <a:pt x="78961" y="24062"/>
                  </a:lnTo>
                  <a:cubicBezTo>
                    <a:pt x="80363" y="22660"/>
                    <a:pt x="79895" y="22427"/>
                    <a:pt x="79895" y="22427"/>
                  </a:cubicBezTo>
                  <a:cubicBezTo>
                    <a:pt x="79895" y="21679"/>
                    <a:pt x="79522" y="21455"/>
                    <a:pt x="79073" y="21455"/>
                  </a:cubicBezTo>
                  <a:cubicBezTo>
                    <a:pt x="78400" y="21455"/>
                    <a:pt x="77559" y="21960"/>
                    <a:pt x="77559" y="21960"/>
                  </a:cubicBezTo>
                  <a:lnTo>
                    <a:pt x="31071" y="51161"/>
                  </a:lnTo>
                  <a:lnTo>
                    <a:pt x="31071" y="50927"/>
                  </a:lnTo>
                  <a:lnTo>
                    <a:pt x="8877" y="43452"/>
                  </a:lnTo>
                  <a:lnTo>
                    <a:pt x="8877" y="43218"/>
                  </a:lnTo>
                  <a:lnTo>
                    <a:pt x="9111" y="43218"/>
                  </a:lnTo>
                  <a:cubicBezTo>
                    <a:pt x="9111" y="43218"/>
                    <a:pt x="28968" y="34808"/>
                    <a:pt x="49292" y="26165"/>
                  </a:cubicBezTo>
                  <a:cubicBezTo>
                    <a:pt x="59338" y="21726"/>
                    <a:pt x="69616" y="17287"/>
                    <a:pt x="77326" y="14017"/>
                  </a:cubicBezTo>
                  <a:cubicBezTo>
                    <a:pt x="85268" y="10746"/>
                    <a:pt x="91109" y="8176"/>
                    <a:pt x="91342" y="8176"/>
                  </a:cubicBezTo>
                  <a:cubicBezTo>
                    <a:pt x="91810" y="7943"/>
                    <a:pt x="91576" y="7943"/>
                    <a:pt x="91810" y="7943"/>
                  </a:cubicBezTo>
                  <a:close/>
                  <a:moveTo>
                    <a:pt x="92277" y="0"/>
                  </a:moveTo>
                  <a:cubicBezTo>
                    <a:pt x="90875" y="0"/>
                    <a:pt x="89707" y="467"/>
                    <a:pt x="88539" y="934"/>
                  </a:cubicBezTo>
                  <a:cubicBezTo>
                    <a:pt x="87605" y="1402"/>
                    <a:pt x="82232" y="3504"/>
                    <a:pt x="74522" y="6775"/>
                  </a:cubicBezTo>
                  <a:lnTo>
                    <a:pt x="46255" y="18923"/>
                  </a:lnTo>
                  <a:cubicBezTo>
                    <a:pt x="25931" y="27566"/>
                    <a:pt x="6074" y="35976"/>
                    <a:pt x="6074" y="35976"/>
                  </a:cubicBezTo>
                  <a:lnTo>
                    <a:pt x="6308" y="35976"/>
                  </a:lnTo>
                  <a:cubicBezTo>
                    <a:pt x="6308" y="35976"/>
                    <a:pt x="4906" y="36443"/>
                    <a:pt x="3504" y="37378"/>
                  </a:cubicBezTo>
                  <a:cubicBezTo>
                    <a:pt x="2803" y="38079"/>
                    <a:pt x="1869" y="38780"/>
                    <a:pt x="1402" y="39714"/>
                  </a:cubicBezTo>
                  <a:cubicBezTo>
                    <a:pt x="701" y="40649"/>
                    <a:pt x="0" y="42284"/>
                    <a:pt x="234" y="43919"/>
                  </a:cubicBezTo>
                  <a:cubicBezTo>
                    <a:pt x="701" y="46722"/>
                    <a:pt x="2336" y="48358"/>
                    <a:pt x="3738" y="49292"/>
                  </a:cubicBezTo>
                  <a:cubicBezTo>
                    <a:pt x="4906" y="50227"/>
                    <a:pt x="6308" y="50694"/>
                    <a:pt x="6308" y="50694"/>
                  </a:cubicBezTo>
                  <a:lnTo>
                    <a:pt x="24997" y="57001"/>
                  </a:lnTo>
                  <a:cubicBezTo>
                    <a:pt x="25697" y="59805"/>
                    <a:pt x="30603" y="75924"/>
                    <a:pt x="31771" y="79662"/>
                  </a:cubicBezTo>
                  <a:cubicBezTo>
                    <a:pt x="32472" y="81998"/>
                    <a:pt x="33173" y="83400"/>
                    <a:pt x="33874" y="84334"/>
                  </a:cubicBezTo>
                  <a:cubicBezTo>
                    <a:pt x="34341" y="85035"/>
                    <a:pt x="34808" y="85502"/>
                    <a:pt x="35509" y="85736"/>
                  </a:cubicBezTo>
                  <a:cubicBezTo>
                    <a:pt x="35743" y="85969"/>
                    <a:pt x="35976" y="86203"/>
                    <a:pt x="36444" y="86203"/>
                  </a:cubicBezTo>
                  <a:lnTo>
                    <a:pt x="36677" y="86203"/>
                  </a:lnTo>
                  <a:cubicBezTo>
                    <a:pt x="37285" y="86390"/>
                    <a:pt x="37864" y="86465"/>
                    <a:pt x="38402" y="86465"/>
                  </a:cubicBezTo>
                  <a:cubicBezTo>
                    <a:pt x="40555" y="86465"/>
                    <a:pt x="42050" y="85268"/>
                    <a:pt x="42050" y="85268"/>
                  </a:cubicBezTo>
                  <a:lnTo>
                    <a:pt x="42284" y="85268"/>
                  </a:lnTo>
                  <a:lnTo>
                    <a:pt x="53264" y="74989"/>
                  </a:lnTo>
                  <a:lnTo>
                    <a:pt x="71719" y="89473"/>
                  </a:lnTo>
                  <a:lnTo>
                    <a:pt x="72186" y="89707"/>
                  </a:lnTo>
                  <a:cubicBezTo>
                    <a:pt x="73559" y="90308"/>
                    <a:pt x="74963" y="90562"/>
                    <a:pt x="76294" y="90562"/>
                  </a:cubicBezTo>
                  <a:cubicBezTo>
                    <a:pt x="78589" y="90562"/>
                    <a:pt x="80668" y="89807"/>
                    <a:pt x="81998" y="88773"/>
                  </a:cubicBezTo>
                  <a:cubicBezTo>
                    <a:pt x="83867" y="86904"/>
                    <a:pt x="84801" y="84801"/>
                    <a:pt x="84801" y="84801"/>
                  </a:cubicBezTo>
                  <a:lnTo>
                    <a:pt x="84801" y="84568"/>
                  </a:lnTo>
                  <a:lnTo>
                    <a:pt x="99052" y="10279"/>
                  </a:lnTo>
                  <a:cubicBezTo>
                    <a:pt x="99519" y="8410"/>
                    <a:pt x="99752" y="6775"/>
                    <a:pt x="99285" y="5139"/>
                  </a:cubicBezTo>
                  <a:cubicBezTo>
                    <a:pt x="98818" y="3504"/>
                    <a:pt x="97650" y="1869"/>
                    <a:pt x="96248" y="1168"/>
                  </a:cubicBezTo>
                  <a:cubicBezTo>
                    <a:pt x="95080" y="234"/>
                    <a:pt x="93679" y="0"/>
                    <a:pt x="922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35"/>
          <p:cNvGrpSpPr/>
          <p:nvPr/>
        </p:nvGrpSpPr>
        <p:grpSpPr>
          <a:xfrm>
            <a:off x="11974538" y="9144254"/>
            <a:ext cx="498567" cy="500468"/>
            <a:chOff x="1190625" y="238125"/>
            <a:chExt cx="5186200" cy="5186200"/>
          </a:xfrm>
        </p:grpSpPr>
        <p:sp>
          <p:nvSpPr>
            <p:cNvPr id="147" name="Google Shape;147;p35"/>
            <p:cNvSpPr/>
            <p:nvPr/>
          </p:nvSpPr>
          <p:spPr>
            <a:xfrm>
              <a:off x="1190625" y="238125"/>
              <a:ext cx="5186200" cy="5186200"/>
            </a:xfrm>
            <a:custGeom>
              <a:rect b="b" l="l" r="r" t="t"/>
              <a:pathLst>
                <a:path extrusionOk="0" h="207448" w="207448">
                  <a:moveTo>
                    <a:pt x="103724" y="0"/>
                  </a:moveTo>
                  <a:cubicBezTo>
                    <a:pt x="46489" y="0"/>
                    <a:pt x="0" y="46489"/>
                    <a:pt x="0" y="103724"/>
                  </a:cubicBezTo>
                  <a:cubicBezTo>
                    <a:pt x="0" y="160959"/>
                    <a:pt x="46489" y="207447"/>
                    <a:pt x="103724" y="207447"/>
                  </a:cubicBezTo>
                  <a:cubicBezTo>
                    <a:pt x="160959" y="207447"/>
                    <a:pt x="207447" y="160959"/>
                    <a:pt x="207447" y="103724"/>
                  </a:cubicBezTo>
                  <a:cubicBezTo>
                    <a:pt x="207447" y="46489"/>
                    <a:pt x="160959" y="0"/>
                    <a:pt x="103724" y="0"/>
                  </a:cubicBezTo>
                  <a:close/>
                </a:path>
              </a:pathLst>
            </a:custGeom>
            <a:solidFill>
              <a:srgbClr val="4BD0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35"/>
            <p:cNvSpPr/>
            <p:nvPr/>
          </p:nvSpPr>
          <p:spPr>
            <a:xfrm>
              <a:off x="2942700" y="1803325"/>
              <a:ext cx="1868925" cy="1757950"/>
            </a:xfrm>
            <a:custGeom>
              <a:rect b="b" l="l" r="r" t="t"/>
              <a:pathLst>
                <a:path extrusionOk="0" h="70318" w="74757">
                  <a:moveTo>
                    <a:pt x="7943" y="0"/>
                  </a:moveTo>
                  <a:cubicBezTo>
                    <a:pt x="5841" y="0"/>
                    <a:pt x="3972" y="701"/>
                    <a:pt x="2337" y="2336"/>
                  </a:cubicBezTo>
                  <a:cubicBezTo>
                    <a:pt x="935" y="3738"/>
                    <a:pt x="1" y="5607"/>
                    <a:pt x="1" y="7709"/>
                  </a:cubicBezTo>
                  <a:cubicBezTo>
                    <a:pt x="1" y="9812"/>
                    <a:pt x="935" y="11914"/>
                    <a:pt x="2337" y="13316"/>
                  </a:cubicBezTo>
                  <a:cubicBezTo>
                    <a:pt x="3972" y="14718"/>
                    <a:pt x="5841" y="15652"/>
                    <a:pt x="7943" y="15652"/>
                  </a:cubicBezTo>
                  <a:cubicBezTo>
                    <a:pt x="10046" y="15652"/>
                    <a:pt x="11915" y="14718"/>
                    <a:pt x="13550" y="13316"/>
                  </a:cubicBezTo>
                  <a:cubicBezTo>
                    <a:pt x="14952" y="11914"/>
                    <a:pt x="15653" y="9812"/>
                    <a:pt x="15653" y="7709"/>
                  </a:cubicBezTo>
                  <a:cubicBezTo>
                    <a:pt x="15653" y="5840"/>
                    <a:pt x="14952" y="3738"/>
                    <a:pt x="13550" y="2336"/>
                  </a:cubicBezTo>
                  <a:cubicBezTo>
                    <a:pt x="11915" y="701"/>
                    <a:pt x="10046" y="0"/>
                    <a:pt x="7943" y="0"/>
                  </a:cubicBezTo>
                  <a:close/>
                  <a:moveTo>
                    <a:pt x="234" y="21492"/>
                  </a:moveTo>
                  <a:lnTo>
                    <a:pt x="234" y="70317"/>
                  </a:lnTo>
                  <a:lnTo>
                    <a:pt x="15886" y="70317"/>
                  </a:lnTo>
                  <a:lnTo>
                    <a:pt x="15886" y="21492"/>
                  </a:lnTo>
                  <a:close/>
                  <a:moveTo>
                    <a:pt x="56564" y="19886"/>
                  </a:moveTo>
                  <a:cubicBezTo>
                    <a:pt x="49899" y="19886"/>
                    <a:pt x="43331" y="22967"/>
                    <a:pt x="40649" y="28033"/>
                  </a:cubicBezTo>
                  <a:lnTo>
                    <a:pt x="40649" y="21492"/>
                  </a:lnTo>
                  <a:lnTo>
                    <a:pt x="25231" y="21492"/>
                  </a:lnTo>
                  <a:lnTo>
                    <a:pt x="25231" y="70317"/>
                  </a:lnTo>
                  <a:lnTo>
                    <a:pt x="40649" y="70317"/>
                  </a:lnTo>
                  <a:lnTo>
                    <a:pt x="40649" y="44620"/>
                  </a:lnTo>
                  <a:cubicBezTo>
                    <a:pt x="40649" y="37328"/>
                    <a:pt x="45481" y="33400"/>
                    <a:pt x="50201" y="33400"/>
                  </a:cubicBezTo>
                  <a:cubicBezTo>
                    <a:pt x="54704" y="33400"/>
                    <a:pt x="59104" y="36977"/>
                    <a:pt x="59104" y="44620"/>
                  </a:cubicBezTo>
                  <a:lnTo>
                    <a:pt x="59104" y="70317"/>
                  </a:lnTo>
                  <a:lnTo>
                    <a:pt x="74756" y="70317"/>
                  </a:lnTo>
                  <a:lnTo>
                    <a:pt x="74756" y="39480"/>
                  </a:lnTo>
                  <a:cubicBezTo>
                    <a:pt x="74756" y="25516"/>
                    <a:pt x="65572" y="19886"/>
                    <a:pt x="56564" y="198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35"/>
          <p:cNvSpPr txBox="1"/>
          <p:nvPr>
            <p:ph idx="4" type="subTitle"/>
          </p:nvPr>
        </p:nvSpPr>
        <p:spPr>
          <a:xfrm>
            <a:off x="6963825" y="9144513"/>
            <a:ext cx="4434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0" name="Google Shape;150;p35"/>
          <p:cNvSpPr txBox="1"/>
          <p:nvPr>
            <p:ph idx="5" type="subTitle"/>
          </p:nvPr>
        </p:nvSpPr>
        <p:spPr>
          <a:xfrm>
            <a:off x="12695913" y="9144513"/>
            <a:ext cx="44346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35"/>
          <p:cNvSpPr txBox="1"/>
          <p:nvPr>
            <p:ph idx="6" type="subTitle"/>
          </p:nvPr>
        </p:nvSpPr>
        <p:spPr>
          <a:xfrm>
            <a:off x="12695925" y="8416975"/>
            <a:ext cx="44346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2" name="Google Shape;152;p35"/>
          <p:cNvSpPr txBox="1"/>
          <p:nvPr>
            <p:ph idx="7" type="subTitle"/>
          </p:nvPr>
        </p:nvSpPr>
        <p:spPr>
          <a:xfrm>
            <a:off x="11985450" y="5436000"/>
            <a:ext cx="5750700" cy="27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0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3" name="Google Shape;153;p35"/>
          <p:cNvSpPr/>
          <p:nvPr/>
        </p:nvSpPr>
        <p:spPr>
          <a:xfrm>
            <a:off x="18773050" y="733450"/>
            <a:ext cx="4575600" cy="86625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Поместите квадратное изображение на слайд, затем с помощью инструмента </a:t>
            </a:r>
            <a:r>
              <a:rPr b="1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Обрезка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выберете обрезку с помощью овала.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Переместите изображение в </a:t>
            </a:r>
            <a:r>
              <a:rPr b="0" i="0" lang="ru-RU" sz="1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«</a:t>
            </a:r>
            <a:r>
              <a:rPr b="0" i="0" lang="ru-RU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область для фотографии</a:t>
            </a:r>
            <a:r>
              <a:rPr b="0" i="0" lang="ru-RU" sz="105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»‎</a:t>
            </a: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подберите его размер, чтобы оно закрывало собой пунктирную линию. Проверьте выравнивание используя направляющие.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944069" y="1635878"/>
            <a:ext cx="4104935" cy="198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44075" y="5436000"/>
            <a:ext cx="3420775" cy="37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5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Шесть элементов">
  <p:cSld name="CUSTOM_3_1_1_2_2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36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59" name="Google Shape;159;p3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3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3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3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3" name="Google Shape;163;p36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64" name="Google Shape;164;p3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3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3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3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" name="Google Shape;168;p36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69" name="Google Shape;169;p3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3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3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3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36"/>
          <p:cNvSpPr txBox="1"/>
          <p:nvPr>
            <p:ph idx="1" type="body"/>
          </p:nvPr>
        </p:nvSpPr>
        <p:spPr>
          <a:xfrm>
            <a:off x="541200" y="3452400"/>
            <a:ext cx="43158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74" name="Google Shape;174;p36"/>
          <p:cNvSpPr/>
          <p:nvPr/>
        </p:nvSpPr>
        <p:spPr>
          <a:xfrm>
            <a:off x="550725" y="2209800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36"/>
          <p:cNvSpPr/>
          <p:nvPr/>
        </p:nvSpPr>
        <p:spPr>
          <a:xfrm>
            <a:off x="6267725" y="2213250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6"/>
          <p:cNvSpPr/>
          <p:nvPr/>
        </p:nvSpPr>
        <p:spPr>
          <a:xfrm>
            <a:off x="11986625" y="2213250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36"/>
          <p:cNvSpPr/>
          <p:nvPr/>
        </p:nvSpPr>
        <p:spPr>
          <a:xfrm>
            <a:off x="550725" y="5663763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36"/>
          <p:cNvSpPr/>
          <p:nvPr/>
        </p:nvSpPr>
        <p:spPr>
          <a:xfrm>
            <a:off x="6267725" y="5663763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36"/>
          <p:cNvSpPr/>
          <p:nvPr/>
        </p:nvSpPr>
        <p:spPr>
          <a:xfrm>
            <a:off x="11986625" y="5663763"/>
            <a:ext cx="1242000" cy="1242000"/>
          </a:xfrm>
          <a:prstGeom prst="ellipse">
            <a:avLst/>
          </a:prstGeom>
          <a:noFill/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6"/>
          <p:cNvSpPr txBox="1"/>
          <p:nvPr>
            <p:ph idx="2" type="body"/>
          </p:nvPr>
        </p:nvSpPr>
        <p:spPr>
          <a:xfrm>
            <a:off x="551850" y="6912000"/>
            <a:ext cx="43158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1" name="Google Shape;181;p36"/>
          <p:cNvSpPr txBox="1"/>
          <p:nvPr>
            <p:ph idx="3" type="body"/>
          </p:nvPr>
        </p:nvSpPr>
        <p:spPr>
          <a:xfrm>
            <a:off x="6268650" y="3452400"/>
            <a:ext cx="45456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2" name="Google Shape;182;p36"/>
          <p:cNvSpPr txBox="1"/>
          <p:nvPr>
            <p:ph idx="4" type="body"/>
          </p:nvPr>
        </p:nvSpPr>
        <p:spPr>
          <a:xfrm>
            <a:off x="6268625" y="69120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3" name="Google Shape;183;p36"/>
          <p:cNvSpPr txBox="1"/>
          <p:nvPr>
            <p:ph idx="5" type="body"/>
          </p:nvPr>
        </p:nvSpPr>
        <p:spPr>
          <a:xfrm>
            <a:off x="11978000" y="3440550"/>
            <a:ext cx="4315800" cy="22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sp>
        <p:nvSpPr>
          <p:cNvPr id="184" name="Google Shape;184;p36"/>
          <p:cNvSpPr txBox="1"/>
          <p:nvPr>
            <p:ph idx="6" type="body"/>
          </p:nvPr>
        </p:nvSpPr>
        <p:spPr>
          <a:xfrm>
            <a:off x="11978000" y="6912000"/>
            <a:ext cx="43158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00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BD0A0"/>
              </a:buClr>
              <a:buSzPts val="2400"/>
              <a:buChar char="●"/>
              <a:defRPr sz="2400"/>
            </a:lvl1pPr>
            <a:lvl2pPr indent="-3810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  <p:grpSp>
        <p:nvGrpSpPr>
          <p:cNvPr id="185" name="Google Shape;185;p36"/>
          <p:cNvGrpSpPr/>
          <p:nvPr/>
        </p:nvGrpSpPr>
        <p:grpSpPr>
          <a:xfrm>
            <a:off x="17479463" y="9377475"/>
            <a:ext cx="517076" cy="530659"/>
            <a:chOff x="238125" y="2432825"/>
            <a:chExt cx="779550" cy="781875"/>
          </a:xfrm>
        </p:grpSpPr>
        <p:sp>
          <p:nvSpPr>
            <p:cNvPr id="186" name="Google Shape;186;p36"/>
            <p:cNvSpPr/>
            <p:nvPr/>
          </p:nvSpPr>
          <p:spPr>
            <a:xfrm>
              <a:off x="238125" y="284237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8005" y="0"/>
                  </a:moveTo>
                  <a:cubicBezTo>
                    <a:pt x="7819" y="0"/>
                    <a:pt x="7632" y="0"/>
                    <a:pt x="7446" y="0"/>
                  </a:cubicBezTo>
                  <a:cubicBezTo>
                    <a:pt x="3351" y="0"/>
                    <a:pt x="0" y="3258"/>
                    <a:pt x="0" y="7446"/>
                  </a:cubicBezTo>
                  <a:cubicBezTo>
                    <a:pt x="0" y="11542"/>
                    <a:pt x="3351" y="14892"/>
                    <a:pt x="7446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7074"/>
                    <a:pt x="14799" y="6795"/>
                    <a:pt x="14799" y="6515"/>
                  </a:cubicBezTo>
                  <a:cubicBezTo>
                    <a:pt x="11262" y="6236"/>
                    <a:pt x="8470" y="3444"/>
                    <a:pt x="8005" y="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36"/>
            <p:cNvSpPr/>
            <p:nvPr/>
          </p:nvSpPr>
          <p:spPr>
            <a:xfrm>
              <a:off x="238125" y="2432825"/>
              <a:ext cx="372325" cy="372325"/>
            </a:xfrm>
            <a:custGeom>
              <a:rect b="b" l="l" r="r" t="t"/>
              <a:pathLst>
                <a:path extrusionOk="0" h="14893" w="14893">
                  <a:moveTo>
                    <a:pt x="14893" y="7447"/>
                  </a:moveTo>
                  <a:cubicBezTo>
                    <a:pt x="14893" y="3351"/>
                    <a:pt x="11542" y="0"/>
                    <a:pt x="7446" y="0"/>
                  </a:cubicBezTo>
                  <a:cubicBezTo>
                    <a:pt x="3351" y="0"/>
                    <a:pt x="0" y="3351"/>
                    <a:pt x="0" y="7447"/>
                  </a:cubicBezTo>
                  <a:cubicBezTo>
                    <a:pt x="0" y="11542"/>
                    <a:pt x="3351" y="14893"/>
                    <a:pt x="7446" y="14893"/>
                  </a:cubicBezTo>
                  <a:cubicBezTo>
                    <a:pt x="7632" y="14893"/>
                    <a:pt x="7819" y="14893"/>
                    <a:pt x="8005" y="14893"/>
                  </a:cubicBezTo>
                  <a:cubicBezTo>
                    <a:pt x="8284" y="11170"/>
                    <a:pt x="11169" y="8284"/>
                    <a:pt x="14799" y="8005"/>
                  </a:cubicBezTo>
                  <a:cubicBezTo>
                    <a:pt x="14799" y="7819"/>
                    <a:pt x="14893" y="7633"/>
                    <a:pt x="14893" y="7447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36"/>
            <p:cNvSpPr/>
            <p:nvPr/>
          </p:nvSpPr>
          <p:spPr>
            <a:xfrm>
              <a:off x="645325" y="243282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6516" y="14800"/>
                  </a:moveTo>
                  <a:cubicBezTo>
                    <a:pt x="6795" y="14893"/>
                    <a:pt x="7075" y="14893"/>
                    <a:pt x="7447" y="14893"/>
                  </a:cubicBezTo>
                  <a:cubicBezTo>
                    <a:pt x="11542" y="14893"/>
                    <a:pt x="14893" y="11542"/>
                    <a:pt x="14893" y="7447"/>
                  </a:cubicBezTo>
                  <a:cubicBezTo>
                    <a:pt x="14893" y="3351"/>
                    <a:pt x="11542" y="0"/>
                    <a:pt x="7447" y="0"/>
                  </a:cubicBezTo>
                  <a:cubicBezTo>
                    <a:pt x="3351" y="0"/>
                    <a:pt x="1" y="3351"/>
                    <a:pt x="1" y="7447"/>
                  </a:cubicBezTo>
                  <a:cubicBezTo>
                    <a:pt x="1" y="7633"/>
                    <a:pt x="1" y="7819"/>
                    <a:pt x="1" y="8005"/>
                  </a:cubicBezTo>
                  <a:cubicBezTo>
                    <a:pt x="3538" y="8470"/>
                    <a:pt x="6237" y="11263"/>
                    <a:pt x="6516" y="14800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36"/>
            <p:cNvSpPr/>
            <p:nvPr/>
          </p:nvSpPr>
          <p:spPr>
            <a:xfrm>
              <a:off x="645325" y="2842375"/>
              <a:ext cx="372350" cy="372325"/>
            </a:xfrm>
            <a:custGeom>
              <a:rect b="b" l="l" r="r" t="t"/>
              <a:pathLst>
                <a:path extrusionOk="0" h="14893" w="14894">
                  <a:moveTo>
                    <a:pt x="94" y="6422"/>
                  </a:moveTo>
                  <a:cubicBezTo>
                    <a:pt x="1" y="6795"/>
                    <a:pt x="1" y="7074"/>
                    <a:pt x="1" y="7446"/>
                  </a:cubicBezTo>
                  <a:cubicBezTo>
                    <a:pt x="1" y="11542"/>
                    <a:pt x="3351" y="14892"/>
                    <a:pt x="7447" y="14892"/>
                  </a:cubicBezTo>
                  <a:cubicBezTo>
                    <a:pt x="11542" y="14892"/>
                    <a:pt x="14893" y="11542"/>
                    <a:pt x="14893" y="7446"/>
                  </a:cubicBezTo>
                  <a:cubicBezTo>
                    <a:pt x="14893" y="3258"/>
                    <a:pt x="11542" y="0"/>
                    <a:pt x="7447" y="0"/>
                  </a:cubicBezTo>
                  <a:cubicBezTo>
                    <a:pt x="7075" y="0"/>
                    <a:pt x="6795" y="0"/>
                    <a:pt x="6423" y="0"/>
                  </a:cubicBezTo>
                  <a:cubicBezTo>
                    <a:pt x="6051" y="3351"/>
                    <a:pt x="3351" y="6050"/>
                    <a:pt x="94" y="6422"/>
                  </a:cubicBezTo>
                  <a:close/>
                </a:path>
              </a:pathLst>
            </a:custGeom>
            <a:solidFill>
              <a:srgbClr val="F3F4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0" name="Google Shape;190;p36"/>
          <p:cNvSpPr txBox="1"/>
          <p:nvPr>
            <p:ph type="title"/>
          </p:nvPr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b="1">
                <a:solidFill>
                  <a:srgbClr val="000000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/>
        </p:txBody>
      </p:sp>
      <p:sp>
        <p:nvSpPr>
          <p:cNvPr id="191" name="Google Shape;191;p36"/>
          <p:cNvSpPr/>
          <p:nvPr/>
        </p:nvSpPr>
        <p:spPr>
          <a:xfrm>
            <a:off x="18773050" y="733450"/>
            <a:ext cx="3521100" cy="42129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6200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Впишите в круг иконку или текстовое </a:t>
            </a:r>
            <a:b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значение с размером шрифта 30pt.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Пример: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71427" y="2097078"/>
            <a:ext cx="2757157" cy="250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6"/>
          <p:cNvSpPr/>
          <p:nvPr/>
        </p:nvSpPr>
        <p:spPr>
          <a:xfrm>
            <a:off x="18773050" y="-27500"/>
            <a:ext cx="517200" cy="517200"/>
          </a:xfrm>
          <a:prstGeom prst="ellipse">
            <a:avLst/>
          </a:prstGeom>
          <a:solidFill>
            <a:srgbClr val="4BD0A0"/>
          </a:solidFill>
          <a:ln cap="flat" cmpd="sng" w="28575">
            <a:solidFill>
              <a:srgbClr val="4BD0A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ru-RU" sz="32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!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308">
          <p15:clr>
            <a:srgbClr val="0000FF"/>
          </p15:clr>
        </p15:guide>
        <p15:guide id="2" orient="horz" pos="463">
          <p15:clr>
            <a:srgbClr val="FA7B17"/>
          </p15:clr>
        </p15:guide>
        <p15:guide id="3" orient="horz" pos="617">
          <p15:clr>
            <a:srgbClr val="FA7B17"/>
          </p15:clr>
        </p15:guide>
        <p15:guide id="4" orient="horz" pos="771">
          <p15:clr>
            <a:srgbClr val="FA7B17"/>
          </p15:clr>
        </p15:guide>
        <p15:guide id="5" orient="horz" pos="925">
          <p15:clr>
            <a:srgbClr val="FA7B17"/>
          </p15:clr>
        </p15:guide>
        <p15:guide id="6" orient="horz" pos="1079">
          <p15:clr>
            <a:srgbClr val="FA7B17"/>
          </p15:clr>
        </p15:guide>
        <p15:guide id="7" orient="horz" pos="1243">
          <p15:clr>
            <a:srgbClr val="FA7B17"/>
          </p15:clr>
        </p15:guide>
        <p15:guide id="8" orient="horz" pos="1397">
          <p15:clr>
            <a:srgbClr val="FA7B17"/>
          </p15:clr>
        </p15:guide>
        <p15:guide id="9" orient="horz" pos="1551">
          <p15:clr>
            <a:srgbClr val="FA7B17"/>
          </p15:clr>
        </p15:guide>
        <p15:guide id="10" orient="horz" pos="1705">
          <p15:clr>
            <a:srgbClr val="FA7B17"/>
          </p15:clr>
        </p15:guide>
        <p15:guide id="11" orient="horz" pos="1860">
          <p15:clr>
            <a:srgbClr val="FA7B17"/>
          </p15:clr>
        </p15:guide>
        <p15:guide id="12" orient="horz" pos="2014">
          <p15:clr>
            <a:srgbClr val="FA7B17"/>
          </p15:clr>
        </p15:guide>
        <p15:guide id="13" orient="horz" pos="2175">
          <p15:clr>
            <a:srgbClr val="FA7B17"/>
          </p15:clr>
        </p15:guide>
        <p15:guide id="14" orient="horz" pos="2329">
          <p15:clr>
            <a:srgbClr val="FA7B17"/>
          </p15:clr>
        </p15:guide>
        <p15:guide id="15" orient="horz" pos="2490">
          <p15:clr>
            <a:srgbClr val="FA7B17"/>
          </p15:clr>
        </p15:guide>
        <p15:guide id="16" orient="horz" pos="2644">
          <p15:clr>
            <a:srgbClr val="FA7B17"/>
          </p15:clr>
        </p15:guide>
        <p15:guide id="17" orient="horz" pos="2798">
          <p15:clr>
            <a:srgbClr val="FA7B17"/>
          </p15:clr>
        </p15:guide>
        <p15:guide id="18" orient="horz" pos="2962">
          <p15:clr>
            <a:srgbClr val="FA7B17"/>
          </p15:clr>
        </p15:guide>
        <p15:guide id="19" orient="horz" pos="3116">
          <p15:clr>
            <a:srgbClr val="FA7B17"/>
          </p15:clr>
        </p15:guide>
        <p15:guide id="20" orient="horz" pos="3270">
          <p15:clr>
            <a:srgbClr val="FA7B17"/>
          </p15:clr>
        </p15:guide>
        <p15:guide id="21" orient="horz" pos="3424">
          <p15:clr>
            <a:srgbClr val="FA7B17"/>
          </p15:clr>
        </p15:guide>
        <p15:guide id="22" orient="horz" pos="3578">
          <p15:clr>
            <a:srgbClr val="FA7B17"/>
          </p15:clr>
        </p15:guide>
        <p15:guide id="23" orient="horz" pos="3733">
          <p15:clr>
            <a:srgbClr val="FA7B17"/>
          </p15:clr>
        </p15:guide>
        <p15:guide id="24" orient="horz" pos="3891">
          <p15:clr>
            <a:srgbClr val="FA7B17"/>
          </p15:clr>
        </p15:guide>
        <p15:guide id="25" orient="horz" pos="4046">
          <p15:clr>
            <a:srgbClr val="FA7B17"/>
          </p15:clr>
        </p15:guide>
        <p15:guide id="26" orient="horz" pos="4200">
          <p15:clr>
            <a:srgbClr val="FA7B17"/>
          </p15:clr>
        </p15:guide>
        <p15:guide id="27" orient="horz" pos="4354">
          <p15:clr>
            <a:srgbClr val="FA7B17"/>
          </p15:clr>
        </p15:guide>
        <p15:guide id="28" orient="horz" pos="4513">
          <p15:clr>
            <a:srgbClr val="FA7B17"/>
          </p15:clr>
        </p15:guide>
        <p15:guide id="29" orient="horz" pos="4671">
          <p15:clr>
            <a:srgbClr val="FA7B17"/>
          </p15:clr>
        </p15:guide>
        <p15:guide id="30" orient="horz" pos="4826">
          <p15:clr>
            <a:srgbClr val="FA7B17"/>
          </p15:clr>
        </p15:guide>
        <p15:guide id="31" orient="horz" pos="4980">
          <p15:clr>
            <a:srgbClr val="FA7B17"/>
          </p15:clr>
        </p15:guide>
        <p15:guide id="32" orient="horz" pos="5139">
          <p15:clr>
            <a:srgbClr val="FA7B17"/>
          </p15:clr>
        </p15:guide>
        <p15:guide id="33" orient="horz" pos="5293">
          <p15:clr>
            <a:srgbClr val="FA7B17"/>
          </p15:clr>
        </p15:guide>
        <p15:guide id="34" orient="horz" pos="5452">
          <p15:clr>
            <a:srgbClr val="FA7B17"/>
          </p15:clr>
        </p15:guide>
        <p15:guide id="35" orient="horz" pos="5606">
          <p15:clr>
            <a:srgbClr val="FA7B17"/>
          </p15:clr>
        </p15:guide>
        <p15:guide id="36" orient="horz" pos="5760">
          <p15:clr>
            <a:srgbClr val="FA7B17"/>
          </p15:clr>
        </p15:guide>
        <p15:guide id="37" orient="horz" pos="5919">
          <p15:clr>
            <a:srgbClr val="FA7B17"/>
          </p15:clr>
        </p15:guide>
        <p15:guide id="38" orient="horz" pos="6073">
          <p15:clr>
            <a:srgbClr val="0000FF"/>
          </p15:clr>
        </p15:guide>
        <p15:guide id="39" pos="348">
          <p15:clr>
            <a:srgbClr val="0000FF"/>
          </p15:clr>
        </p15:guide>
        <p15:guide id="40" pos="1248">
          <p15:clr>
            <a:srgbClr val="0000FF"/>
          </p15:clr>
        </p15:guide>
        <p15:guide id="41" pos="2148">
          <p15:clr>
            <a:srgbClr val="0000FF"/>
          </p15:clr>
        </p15:guide>
        <p15:guide id="42" pos="3059">
          <p15:clr>
            <a:srgbClr val="0000FF"/>
          </p15:clr>
        </p15:guide>
        <p15:guide id="43" pos="3949">
          <p15:clr>
            <a:srgbClr val="0000FF"/>
          </p15:clr>
        </p15:guide>
        <p15:guide id="44" pos="4849">
          <p15:clr>
            <a:srgbClr val="0000FF"/>
          </p15:clr>
        </p15:guide>
        <p15:guide id="45" pos="5760">
          <p15:clr>
            <a:srgbClr val="0000FF"/>
          </p15:clr>
        </p15:guide>
        <p15:guide id="46" pos="6650">
          <p15:clr>
            <a:srgbClr val="0000FF"/>
          </p15:clr>
        </p15:guide>
        <p15:guide id="47" pos="7550">
          <p15:clr>
            <a:srgbClr val="0000FF"/>
          </p15:clr>
        </p15:guide>
        <p15:guide id="48" pos="8450">
          <p15:clr>
            <a:srgbClr val="0000FF"/>
          </p15:clr>
        </p15:guide>
        <p15:guide id="49" pos="9350">
          <p15:clr>
            <a:srgbClr val="0000FF"/>
          </p15:clr>
        </p15:guide>
        <p15:guide id="50" pos="10251">
          <p15:clr>
            <a:srgbClr val="0000FF"/>
          </p15:clr>
        </p15:guide>
        <p15:guide id="51" pos="11172">
          <p15:clr>
            <a:srgbClr val="0000FF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Proxima Nova"/>
              <a:buNone/>
              <a:defRPr b="0" i="0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noAutofit/>
          </a:bodyPr>
          <a:lstStyle>
            <a:lvl1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Proxima Nova"/>
              <a:buChar char="●"/>
              <a:defRPr b="0" i="0" sz="3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406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○"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406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4064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●"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4064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○"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4064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4064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●"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4064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○"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4064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Proxima Nova"/>
              <a:buChar char="■"/>
              <a:defRPr b="0" i="0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82850" lIns="182850" spcFirstLastPara="1" rIns="182850" wrap="square" tIns="18285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4.png"/><Relationship Id="rId4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36.png"/><Relationship Id="rId10" Type="http://schemas.openxmlformats.org/officeDocument/2006/relationships/image" Target="../media/image41.png"/><Relationship Id="rId1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40.png"/><Relationship Id="rId9" Type="http://schemas.openxmlformats.org/officeDocument/2006/relationships/image" Target="../media/image42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Relationship Id="rId7" Type="http://schemas.openxmlformats.org/officeDocument/2006/relationships/image" Target="../media/image44.png"/><Relationship Id="rId8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33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5.png"/><Relationship Id="rId8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"/>
          <p:cNvSpPr/>
          <p:nvPr/>
        </p:nvSpPr>
        <p:spPr>
          <a:xfrm>
            <a:off x="-2590800" y="4459199"/>
            <a:ext cx="5220600" cy="5181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b="0" i="0" sz="9600" u="none" cap="none" strike="noStrike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90" name="Google Shape;390;p1"/>
          <p:cNvSpPr/>
          <p:nvPr/>
        </p:nvSpPr>
        <p:spPr>
          <a:xfrm>
            <a:off x="2628354" y="4459199"/>
            <a:ext cx="5220900" cy="5181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b="0" i="0" sz="9600" u="none" cap="none" strike="noStrike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391" name="Google Shape;391;p1"/>
          <p:cNvSpPr/>
          <p:nvPr/>
        </p:nvSpPr>
        <p:spPr>
          <a:xfrm>
            <a:off x="7847765" y="4459199"/>
            <a:ext cx="5220900" cy="5181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1"/>
          <p:cNvSpPr/>
          <p:nvPr/>
        </p:nvSpPr>
        <p:spPr>
          <a:xfrm>
            <a:off x="13067176" y="4459199"/>
            <a:ext cx="5220900" cy="51816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1"/>
          <p:cNvSpPr txBox="1"/>
          <p:nvPr/>
        </p:nvSpPr>
        <p:spPr>
          <a:xfrm>
            <a:off x="551850" y="489600"/>
            <a:ext cx="100209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Классификация вулканической активности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 помощью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компьютерного зрения</a:t>
            </a:r>
            <a:endParaRPr/>
          </a:p>
        </p:txBody>
      </p:sp>
      <p:sp>
        <p:nvSpPr>
          <p:cNvPr id="394" name="Google Shape;394;p1"/>
          <p:cNvSpPr txBox="1"/>
          <p:nvPr/>
        </p:nvSpPr>
        <p:spPr>
          <a:xfrm>
            <a:off x="14894384" y="5653466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Инна Лялина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AML-11</a:t>
            </a:r>
            <a:endParaRPr b="0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0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0"/>
          <p:cNvSpPr/>
          <p:nvPr/>
        </p:nvSpPr>
        <p:spPr>
          <a:xfrm>
            <a:off x="9143693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9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1" i="0" sz="9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21" name="Google Shape;521;p10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0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0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3360"/>
              </a:spcAft>
              <a:buNone/>
            </a:pPr>
            <a:r>
              <a:rPr b="1" i="0" lang="ru-RU" sz="9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Классификация CNN</a:t>
            </a:r>
            <a:endParaRPr b="1" i="0" sz="9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1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5600" u="none" cap="none" strike="noStrik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Бинарная классификация CNN</a:t>
            </a:r>
            <a:endParaRPr b="0" i="0" sz="5600" u="none" cap="none" strike="noStrike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29" name="Google Shape;529;p11"/>
          <p:cNvSpPr txBox="1"/>
          <p:nvPr/>
        </p:nvSpPr>
        <p:spPr>
          <a:xfrm>
            <a:off x="1226925" y="2210400"/>
            <a:ext cx="5041800" cy="3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Применение предобученных сверточных сетей на основе архитектуры ResNet50 и  VGG19 с весами ImageNet для определения наличия выбросов: лавовый поток  или парогазовый столб.</a:t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30" name="Google Shape;530;p11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531" name="Google Shape;531;p11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1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33" name="Google Shape;533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1599" y="2202278"/>
            <a:ext cx="6827837" cy="3407274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pic>
        <p:nvPicPr>
          <p:cNvPr id="534" name="Google Shape;534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6588" y="6105723"/>
            <a:ext cx="9958962" cy="2793802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12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5600" u="none" cap="none" strike="noStrik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Множественная классификация CNN</a:t>
            </a:r>
            <a:endParaRPr b="0" i="0" sz="5600" u="none" cap="none" strike="noStrike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40" name="Google Shape;540;p12"/>
          <p:cNvSpPr txBox="1"/>
          <p:nvPr/>
        </p:nvSpPr>
        <p:spPr>
          <a:xfrm>
            <a:off x="1226925" y="2210400"/>
            <a:ext cx="5041800" cy="3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Применение сверточной сети для получения полного описания состояния наблюдаемого объекта. Сравнение проводилось по двум архитектурам ResNet50 и VGG19</a:t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41" name="Google Shape;541;p12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542" name="Google Shape;542;p12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2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44" name="Google Shape;54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57229" y="5403484"/>
            <a:ext cx="6355720" cy="3891172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pic>
        <p:nvPicPr>
          <p:cNvPr id="545" name="Google Shape;545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57229" y="2217738"/>
            <a:ext cx="6284836" cy="2592946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13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5600" u="none" cap="none" strike="noStrik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Оценка моделей CNN классификации</a:t>
            </a:r>
            <a:endParaRPr b="0" i="0" sz="5600" u="none" cap="none" strike="noStrike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51" name="Google Shape;551;p13"/>
          <p:cNvSpPr txBox="1"/>
          <p:nvPr/>
        </p:nvSpPr>
        <p:spPr>
          <a:xfrm>
            <a:off x="1226925" y="2210400"/>
            <a:ext cx="5041800" cy="3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Сети на основе предобученных сетей ResNet и VGG с весами Imagenet показали приемлемый результат бинарной классификации: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  = 0.9</a:t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Loss =  0.1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52" name="Google Shape;552;p13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553" name="Google Shape;553;p13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3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5" name="Google Shape;555;p13"/>
          <p:cNvSpPr txBox="1"/>
          <p:nvPr/>
        </p:nvSpPr>
        <p:spPr>
          <a:xfrm>
            <a:off x="1226875" y="6174000"/>
            <a:ext cx="5041800" cy="34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Множественная классификация для генерации обобщённого описания состояния наблюдаемого  объекта на основе сверточных сетей требует более дополнительного исследования и  настройки:</a:t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  = 0.6</a:t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Loss =  0.3 </a:t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56" name="Google Shape;556;p13"/>
          <p:cNvGrpSpPr/>
          <p:nvPr/>
        </p:nvGrpSpPr>
        <p:grpSpPr>
          <a:xfrm>
            <a:off x="551800" y="6174450"/>
            <a:ext cx="488400" cy="488700"/>
            <a:chOff x="551850" y="1469250"/>
            <a:chExt cx="488400" cy="488700"/>
          </a:xfrm>
        </p:grpSpPr>
        <p:sp>
          <p:nvSpPr>
            <p:cNvPr id="557" name="Google Shape;557;p13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13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59" name="Google Shape;55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5018" y="2260266"/>
            <a:ext cx="8481213" cy="4982289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4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4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9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1" i="0" sz="9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67" name="Google Shape;567;p14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4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Сегментация CNN</a:t>
            </a:r>
            <a:endParaRPr b="1" i="0" sz="9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15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5600" u="none" cap="none" strike="noStrik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U net сегментация</a:t>
            </a:r>
            <a:endParaRPr b="0" i="0" sz="5600" u="none" cap="none" strike="noStrike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74" name="Google Shape;574;p15"/>
          <p:cNvSpPr txBox="1"/>
          <p:nvPr/>
        </p:nvSpPr>
        <p:spPr>
          <a:xfrm>
            <a:off x="1226925" y="2210400"/>
            <a:ext cx="5041800" cy="3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Для выделения сегментов на изображении, относящихся к одному из классов выбросов, была применена сверточная нейронная сеть, за основу которой взята архитектура U-net.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Accuracy  = 0.7</a:t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Loss =  0.01</a:t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75" name="Google Shape;575;p15"/>
          <p:cNvGrpSpPr/>
          <p:nvPr/>
        </p:nvGrpSpPr>
        <p:grpSpPr>
          <a:xfrm>
            <a:off x="551850" y="2210850"/>
            <a:ext cx="488400" cy="488700"/>
            <a:chOff x="551850" y="1469250"/>
            <a:chExt cx="488400" cy="488700"/>
          </a:xfrm>
        </p:grpSpPr>
        <p:sp>
          <p:nvSpPr>
            <p:cNvPr id="576" name="Google Shape;576;p15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5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78" name="Google Shape;57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6101" y="1972799"/>
            <a:ext cx="9042457" cy="2726792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pic>
        <p:nvPicPr>
          <p:cNvPr id="579" name="Google Shape;57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86101" y="5365898"/>
            <a:ext cx="9042457" cy="3721395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16"/>
          <p:cNvSpPr txBox="1"/>
          <p:nvPr/>
        </p:nvSpPr>
        <p:spPr>
          <a:xfrm>
            <a:off x="551850" y="489600"/>
            <a:ext cx="14291699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Сегментация лавы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85" name="Google Shape;585;p16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 b="0" i="0" sz="14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86" name="Google Shape;58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191" y="1790063"/>
            <a:ext cx="14153322" cy="4744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17"/>
          <p:cNvSpPr txBox="1"/>
          <p:nvPr/>
        </p:nvSpPr>
        <p:spPr>
          <a:xfrm>
            <a:off x="551850" y="489600"/>
            <a:ext cx="14291699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Сегментация шлейфа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92" name="Google Shape;592;p17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ru-RU" sz="14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Автор, ссылка на источник</a:t>
            </a:r>
            <a:endParaRPr b="0" i="0" sz="14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593" name="Google Shape;593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776" y="1796695"/>
            <a:ext cx="13658415" cy="4590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8"/>
          <p:cNvSpPr txBox="1"/>
          <p:nvPr/>
        </p:nvSpPr>
        <p:spPr>
          <a:xfrm>
            <a:off x="551850" y="2395774"/>
            <a:ext cx="10038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Convolutional Networks (on test dataset) 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99" name="Google Shape;599;p18"/>
          <p:cNvGraphicFramePr/>
          <p:nvPr/>
        </p:nvGraphicFramePr>
        <p:xfrm>
          <a:off x="551853" y="3220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{E0F0BB57-3791-40BC-B9DE-6538B50C81D5}</a:tableStyleId>
              </a:tblPr>
              <a:tblGrid>
                <a:gridCol w="1959425"/>
                <a:gridCol w="1172825"/>
                <a:gridCol w="1119800"/>
                <a:gridCol w="1205950"/>
                <a:gridCol w="1152950"/>
                <a:gridCol w="1232450"/>
                <a:gridCol w="1252325"/>
                <a:gridCol w="1200275"/>
              </a:tblGrid>
              <a:tr h="50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108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b="1" i="0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</a:t>
                      </a:r>
                      <a:endParaRPr b="1" i="0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Precision</a:t>
                      </a:r>
                      <a:endParaRPr b="1" i="0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 score</a:t>
                      </a:r>
                      <a:endParaRPr b="1" i="0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4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Binary</a:t>
                      </a:r>
                      <a:r>
                        <a:rPr b="1" lang="ru-RU" sz="7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i="0" lang="ru-RU" sz="14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crossentropy</a:t>
                      </a:r>
                      <a:endParaRPr b="1" i="0" sz="14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6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Dice</a:t>
                      </a:r>
                      <a:r>
                        <a:rPr b="1" lang="ru-RU" sz="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i="0" lang="ru-RU" sz="16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coef</a:t>
                      </a:r>
                      <a:endParaRPr b="1" i="0" sz="16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Model size, Mb</a:t>
                      </a:r>
                      <a:endParaRPr b="1" sz="16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ct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6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108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ResNet_model_status</a:t>
                      </a:r>
                      <a:endParaRPr b="1"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0.89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0.84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0.89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96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VGG_model_status</a:t>
                      </a:r>
                      <a:endParaRPr b="1"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0.91</a:t>
                      </a:r>
                      <a:endParaRPr b="1" i="0"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0.84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0.93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0.91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59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ResNet_model_pillar</a:t>
                      </a:r>
                      <a:endParaRPr b="1"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0.68</a:t>
                      </a:r>
                      <a:endParaRPr b="0"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0.47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0.69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0.68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96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VGG_model_pillar</a:t>
                      </a:r>
                      <a:endParaRPr b="1"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0.73</a:t>
                      </a:r>
                      <a:endParaRPr b="0"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0.42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0.78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0.71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78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18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ResNet_model_lava</a:t>
                      </a:r>
                      <a:endParaRPr b="1"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0.93</a:t>
                      </a:r>
                      <a:endParaRPr b="1"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0.81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0.93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0.93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96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VGG_model_lava</a:t>
                      </a:r>
                      <a:endParaRPr b="1"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0.82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0.91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0.87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0.83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78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ResNet_model_multiclass</a:t>
                      </a:r>
                      <a:endParaRPr b="1"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0.67</a:t>
                      </a:r>
                      <a:endParaRPr b="0"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0.48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0.55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96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VGG_model_multiclass</a:t>
                      </a:r>
                      <a:endParaRPr b="1"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0.65</a:t>
                      </a:r>
                      <a:endParaRPr b="0"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0.07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0.51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0.56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 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59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UNet_model_lava</a:t>
                      </a:r>
                      <a:endParaRPr b="1"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0.78</a:t>
                      </a:r>
                      <a:endParaRPr b="0"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0.09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0.83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0.04</a:t>
                      </a:r>
                      <a:endParaRPr b="1"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0.93</a:t>
                      </a:r>
                      <a:endParaRPr b="1"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89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2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UNet_model_pillar</a:t>
                      </a:r>
                      <a:endParaRPr b="1" sz="1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0.73</a:t>
                      </a:r>
                      <a:endParaRPr b="0"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0.58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0.73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0.73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0.02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0.98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89</a:t>
                      </a:r>
                      <a:endParaRPr sz="20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</a:tr>
            </a:tbl>
          </a:graphicData>
        </a:graphic>
      </p:graphicFrame>
      <p:sp>
        <p:nvSpPr>
          <p:cNvPr id="600" name="Google Shape;600;p18"/>
          <p:cNvSpPr txBox="1"/>
          <p:nvPr/>
        </p:nvSpPr>
        <p:spPr>
          <a:xfrm>
            <a:off x="551850" y="489600"/>
            <a:ext cx="143091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Оценка моделей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9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19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19"/>
          <p:cNvSpPr/>
          <p:nvPr/>
        </p:nvSpPr>
        <p:spPr>
          <a:xfrm>
            <a:off x="9143568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9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1" i="0" sz="9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8" name="Google Shape;608;p19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9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Практическое применение</a:t>
            </a:r>
            <a:endParaRPr b="1" i="0" sz="9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2"/>
          <p:cNvGrpSpPr/>
          <p:nvPr/>
        </p:nvGrpSpPr>
        <p:grpSpPr>
          <a:xfrm>
            <a:off x="7696150" y="5934150"/>
            <a:ext cx="5726966" cy="483950"/>
            <a:chOff x="7684276" y="6087600"/>
            <a:chExt cx="5726966" cy="483950"/>
          </a:xfrm>
        </p:grpSpPr>
        <p:grpSp>
          <p:nvGrpSpPr>
            <p:cNvPr id="400" name="Google Shape;400;p2"/>
            <p:cNvGrpSpPr/>
            <p:nvPr/>
          </p:nvGrpSpPr>
          <p:grpSpPr>
            <a:xfrm>
              <a:off x="7684276" y="6087600"/>
              <a:ext cx="483904" cy="483904"/>
              <a:chOff x="1347617" y="238125"/>
              <a:chExt cx="4748814" cy="4748814"/>
            </a:xfrm>
          </p:grpSpPr>
          <p:sp>
            <p:nvSpPr>
              <p:cNvPr id="401" name="Google Shape;401;p2"/>
              <p:cNvSpPr/>
              <p:nvPr/>
            </p:nvSpPr>
            <p:spPr>
              <a:xfrm>
                <a:off x="1347617" y="238125"/>
                <a:ext cx="4748814" cy="4748814"/>
              </a:xfrm>
              <a:custGeom>
                <a:rect b="b" l="l" r="r" t="t"/>
                <a:pathLst>
                  <a:path extrusionOk="0" h="196232" w="196232">
                    <a:moveTo>
                      <a:pt x="97968" y="0"/>
                    </a:moveTo>
                    <a:cubicBezTo>
                      <a:pt x="43804" y="0"/>
                      <a:pt x="0" y="43804"/>
                      <a:pt x="0" y="97968"/>
                    </a:cubicBezTo>
                    <a:cubicBezTo>
                      <a:pt x="0" y="152131"/>
                      <a:pt x="43804" y="196231"/>
                      <a:pt x="97968" y="196231"/>
                    </a:cubicBezTo>
                    <a:cubicBezTo>
                      <a:pt x="152131" y="196231"/>
                      <a:pt x="196231" y="152131"/>
                      <a:pt x="196231" y="97968"/>
                    </a:cubicBezTo>
                    <a:cubicBezTo>
                      <a:pt x="195935" y="43804"/>
                      <a:pt x="152131" y="0"/>
                      <a:pt x="97968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"/>
              <p:cNvSpPr/>
              <p:nvPr/>
            </p:nvSpPr>
            <p:spPr>
              <a:xfrm>
                <a:off x="3136650" y="1629200"/>
                <a:ext cx="1109925" cy="2034850"/>
              </a:xfrm>
              <a:custGeom>
                <a:rect b="b" l="l" r="r" t="t"/>
                <a:pathLst>
                  <a:path extrusionOk="0" h="81394" w="44397">
                    <a:moveTo>
                      <a:pt x="32262" y="0"/>
                    </a:moveTo>
                    <a:cubicBezTo>
                      <a:pt x="20719" y="0"/>
                      <a:pt x="12431" y="6512"/>
                      <a:pt x="12431" y="18943"/>
                    </a:cubicBezTo>
                    <a:lnTo>
                      <a:pt x="12431" y="30486"/>
                    </a:lnTo>
                    <a:lnTo>
                      <a:pt x="0" y="30486"/>
                    </a:lnTo>
                    <a:lnTo>
                      <a:pt x="0" y="46764"/>
                    </a:lnTo>
                    <a:lnTo>
                      <a:pt x="12431" y="46764"/>
                    </a:lnTo>
                    <a:lnTo>
                      <a:pt x="12431" y="81393"/>
                    </a:lnTo>
                    <a:lnTo>
                      <a:pt x="29598" y="81393"/>
                    </a:lnTo>
                    <a:lnTo>
                      <a:pt x="29598" y="46764"/>
                    </a:lnTo>
                    <a:lnTo>
                      <a:pt x="39957" y="46764"/>
                    </a:lnTo>
                    <a:lnTo>
                      <a:pt x="44397" y="30486"/>
                    </a:lnTo>
                    <a:lnTo>
                      <a:pt x="29598" y="30486"/>
                    </a:lnTo>
                    <a:lnTo>
                      <a:pt x="29598" y="22198"/>
                    </a:lnTo>
                    <a:cubicBezTo>
                      <a:pt x="29598" y="18055"/>
                      <a:pt x="29598" y="14207"/>
                      <a:pt x="37885" y="14207"/>
                    </a:cubicBezTo>
                    <a:lnTo>
                      <a:pt x="44397" y="14207"/>
                    </a:lnTo>
                    <a:lnTo>
                      <a:pt x="44397" y="296"/>
                    </a:lnTo>
                    <a:cubicBezTo>
                      <a:pt x="42917" y="296"/>
                      <a:pt x="37589" y="0"/>
                      <a:pt x="322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3" name="Google Shape;403;p2"/>
            <p:cNvSpPr txBox="1"/>
            <p:nvPr/>
          </p:nvSpPr>
          <p:spPr>
            <a:xfrm>
              <a:off x="8419842" y="6087650"/>
              <a:ext cx="4991400" cy="48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fb.com/lyalina.inna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04" name="Google Shape;404;p2"/>
          <p:cNvGrpSpPr/>
          <p:nvPr/>
        </p:nvGrpSpPr>
        <p:grpSpPr>
          <a:xfrm>
            <a:off x="7697874" y="6672812"/>
            <a:ext cx="5716775" cy="497213"/>
            <a:chOff x="7685975" y="8309775"/>
            <a:chExt cx="5716775" cy="497213"/>
          </a:xfrm>
        </p:grpSpPr>
        <p:sp>
          <p:nvSpPr>
            <p:cNvPr id="405" name="Google Shape;405;p2"/>
            <p:cNvSpPr txBox="1"/>
            <p:nvPr/>
          </p:nvSpPr>
          <p:spPr>
            <a:xfrm>
              <a:off x="8415550" y="8309775"/>
              <a:ext cx="4987200" cy="495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0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linkedin.com/in/lyalina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406" name="Google Shape;406;p2"/>
            <p:cNvGrpSpPr/>
            <p:nvPr/>
          </p:nvGrpSpPr>
          <p:grpSpPr>
            <a:xfrm>
              <a:off x="7685975" y="8311675"/>
              <a:ext cx="495313" cy="495313"/>
              <a:chOff x="1373804" y="118695"/>
              <a:chExt cx="5132782" cy="5132782"/>
            </a:xfrm>
          </p:grpSpPr>
          <p:sp>
            <p:nvSpPr>
              <p:cNvPr id="407" name="Google Shape;407;p2"/>
              <p:cNvSpPr/>
              <p:nvPr/>
            </p:nvSpPr>
            <p:spPr>
              <a:xfrm>
                <a:off x="1373804" y="118695"/>
                <a:ext cx="5132782" cy="5132782"/>
              </a:xfrm>
              <a:custGeom>
                <a:rect b="b" l="l" r="r" t="t"/>
                <a:pathLst>
                  <a:path extrusionOk="0" h="207448" w="207448">
                    <a:moveTo>
                      <a:pt x="103724" y="0"/>
                    </a:moveTo>
                    <a:cubicBezTo>
                      <a:pt x="46489" y="0"/>
                      <a:pt x="0" y="46489"/>
                      <a:pt x="0" y="103724"/>
                    </a:cubicBezTo>
                    <a:cubicBezTo>
                      <a:pt x="0" y="160959"/>
                      <a:pt x="46489" y="207447"/>
                      <a:pt x="103724" y="207447"/>
                    </a:cubicBezTo>
                    <a:cubicBezTo>
                      <a:pt x="160959" y="207447"/>
                      <a:pt x="207447" y="160959"/>
                      <a:pt x="207447" y="103724"/>
                    </a:cubicBezTo>
                    <a:cubicBezTo>
                      <a:pt x="207447" y="46489"/>
                      <a:pt x="160959" y="0"/>
                      <a:pt x="103724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2"/>
              <p:cNvSpPr/>
              <p:nvPr/>
            </p:nvSpPr>
            <p:spPr>
              <a:xfrm>
                <a:off x="3041405" y="1753973"/>
                <a:ext cx="1868925" cy="1757950"/>
              </a:xfrm>
              <a:custGeom>
                <a:rect b="b" l="l" r="r" t="t"/>
                <a:pathLst>
                  <a:path extrusionOk="0" h="70318" w="74757">
                    <a:moveTo>
                      <a:pt x="7943" y="0"/>
                    </a:moveTo>
                    <a:cubicBezTo>
                      <a:pt x="5841" y="0"/>
                      <a:pt x="3972" y="701"/>
                      <a:pt x="2337" y="2336"/>
                    </a:cubicBezTo>
                    <a:cubicBezTo>
                      <a:pt x="935" y="3738"/>
                      <a:pt x="1" y="5607"/>
                      <a:pt x="1" y="7709"/>
                    </a:cubicBezTo>
                    <a:cubicBezTo>
                      <a:pt x="1" y="9812"/>
                      <a:pt x="935" y="11914"/>
                      <a:pt x="2337" y="13316"/>
                    </a:cubicBezTo>
                    <a:cubicBezTo>
                      <a:pt x="3972" y="14718"/>
                      <a:pt x="5841" y="15652"/>
                      <a:pt x="7943" y="15652"/>
                    </a:cubicBezTo>
                    <a:cubicBezTo>
                      <a:pt x="10046" y="15652"/>
                      <a:pt x="11915" y="14718"/>
                      <a:pt x="13550" y="13316"/>
                    </a:cubicBezTo>
                    <a:cubicBezTo>
                      <a:pt x="14952" y="11914"/>
                      <a:pt x="15653" y="9812"/>
                      <a:pt x="15653" y="7709"/>
                    </a:cubicBezTo>
                    <a:cubicBezTo>
                      <a:pt x="15653" y="5840"/>
                      <a:pt x="14952" y="3738"/>
                      <a:pt x="13550" y="2336"/>
                    </a:cubicBezTo>
                    <a:cubicBezTo>
                      <a:pt x="11915" y="701"/>
                      <a:pt x="10046" y="0"/>
                      <a:pt x="7943" y="0"/>
                    </a:cubicBezTo>
                    <a:close/>
                    <a:moveTo>
                      <a:pt x="234" y="21492"/>
                    </a:moveTo>
                    <a:lnTo>
                      <a:pt x="234" y="70317"/>
                    </a:lnTo>
                    <a:lnTo>
                      <a:pt x="15886" y="70317"/>
                    </a:lnTo>
                    <a:lnTo>
                      <a:pt x="15886" y="21492"/>
                    </a:lnTo>
                    <a:close/>
                    <a:moveTo>
                      <a:pt x="56564" y="19886"/>
                    </a:moveTo>
                    <a:cubicBezTo>
                      <a:pt x="49899" y="19886"/>
                      <a:pt x="43331" y="22967"/>
                      <a:pt x="40649" y="28033"/>
                    </a:cubicBezTo>
                    <a:lnTo>
                      <a:pt x="40649" y="21492"/>
                    </a:lnTo>
                    <a:lnTo>
                      <a:pt x="25231" y="21492"/>
                    </a:lnTo>
                    <a:lnTo>
                      <a:pt x="25231" y="70317"/>
                    </a:lnTo>
                    <a:lnTo>
                      <a:pt x="40649" y="70317"/>
                    </a:lnTo>
                    <a:lnTo>
                      <a:pt x="40649" y="44620"/>
                    </a:lnTo>
                    <a:cubicBezTo>
                      <a:pt x="40649" y="37328"/>
                      <a:pt x="45481" y="33400"/>
                      <a:pt x="50201" y="33400"/>
                    </a:cubicBezTo>
                    <a:cubicBezTo>
                      <a:pt x="54704" y="33400"/>
                      <a:pt x="59104" y="36977"/>
                      <a:pt x="59104" y="44620"/>
                    </a:cubicBezTo>
                    <a:lnTo>
                      <a:pt x="59104" y="70317"/>
                    </a:lnTo>
                    <a:lnTo>
                      <a:pt x="74756" y="70317"/>
                    </a:lnTo>
                    <a:lnTo>
                      <a:pt x="74756" y="39480"/>
                    </a:lnTo>
                    <a:cubicBezTo>
                      <a:pt x="74756" y="25516"/>
                      <a:pt x="65572" y="19886"/>
                      <a:pt x="56564" y="198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9" name="Google Shape;409;p2"/>
          <p:cNvSpPr txBox="1"/>
          <p:nvPr/>
        </p:nvSpPr>
        <p:spPr>
          <a:xfrm>
            <a:off x="7697850" y="2210675"/>
            <a:ext cx="85752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Инна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Лялина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0" name="Google Shape;410;p2"/>
          <p:cNvSpPr txBox="1"/>
          <p:nvPr/>
        </p:nvSpPr>
        <p:spPr>
          <a:xfrm>
            <a:off x="7697863" y="3438875"/>
            <a:ext cx="8575200" cy="12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98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411" name="Google Shape;4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3236" y="2112900"/>
            <a:ext cx="4876800" cy="4876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0"/>
          <p:cNvSpPr txBox="1"/>
          <p:nvPr/>
        </p:nvSpPr>
        <p:spPr>
          <a:xfrm>
            <a:off x="4856925" y="2462400"/>
            <a:ext cx="85578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0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0"/>
              <a:buFont typeface="Arial"/>
              <a:buNone/>
            </a:pPr>
            <a:r>
              <a:rPr b="1" i="0" lang="ru-RU" sz="23000" u="none" cap="none" strike="noStrike">
                <a:solidFill>
                  <a:srgbClr val="4BD0A0"/>
                </a:solidFill>
                <a:latin typeface="Proxima Nova"/>
                <a:ea typeface="Proxima Nova"/>
                <a:cs typeface="Proxima Nova"/>
                <a:sym typeface="Proxima Nova"/>
              </a:rPr>
              <a:t>90%</a:t>
            </a:r>
            <a:endParaRPr b="1" i="0" sz="23000" u="none" cap="none" strike="noStrike">
              <a:solidFill>
                <a:srgbClr val="4BD0A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15" name="Google Shape;615;p20"/>
          <p:cNvSpPr txBox="1"/>
          <p:nvPr/>
        </p:nvSpPr>
        <p:spPr>
          <a:xfrm>
            <a:off x="3410250" y="5191200"/>
            <a:ext cx="11433600" cy="3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6000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Точность предсказаний модели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21"/>
          <p:cNvSpPr txBox="1"/>
          <p:nvPr/>
        </p:nvSpPr>
        <p:spPr>
          <a:xfrm>
            <a:off x="540000" y="5925600"/>
            <a:ext cx="43350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Мониторинг состояния и уведомление об изменении состояния вулкана</a:t>
            </a:r>
            <a:endParaRPr b="0" i="0" sz="3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1" name="Google Shape;621;p21"/>
          <p:cNvSpPr txBox="1"/>
          <p:nvPr/>
        </p:nvSpPr>
        <p:spPr>
          <a:xfrm>
            <a:off x="6268650" y="59256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Вычисление количественных характеристик</a:t>
            </a:r>
            <a:endParaRPr b="0" i="0" sz="3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2" name="Google Shape;622;p21"/>
          <p:cNvSpPr txBox="1"/>
          <p:nvPr/>
        </p:nvSpPr>
        <p:spPr>
          <a:xfrm>
            <a:off x="11990100" y="5925600"/>
            <a:ext cx="4287600" cy="27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Сохранение истории наблюдений в структурированном виде</a:t>
            </a:r>
            <a:endParaRPr b="0" i="0" sz="3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3" name="Google Shape;623;p21"/>
          <p:cNvSpPr txBox="1"/>
          <p:nvPr/>
        </p:nvSpPr>
        <p:spPr>
          <a:xfrm>
            <a:off x="551850" y="489600"/>
            <a:ext cx="14297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Практическое применение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grpSp>
        <p:nvGrpSpPr>
          <p:cNvPr id="624" name="Google Shape;624;p21"/>
          <p:cNvGrpSpPr/>
          <p:nvPr/>
        </p:nvGrpSpPr>
        <p:grpSpPr>
          <a:xfrm>
            <a:off x="6267196" y="3197053"/>
            <a:ext cx="2487257" cy="2487257"/>
            <a:chOff x="6268671" y="3197053"/>
            <a:chExt cx="2487257" cy="2487257"/>
          </a:xfrm>
        </p:grpSpPr>
        <p:sp>
          <p:nvSpPr>
            <p:cNvPr id="625" name="Google Shape;625;p21"/>
            <p:cNvSpPr/>
            <p:nvPr/>
          </p:nvSpPr>
          <p:spPr>
            <a:xfrm>
              <a:off x="6268671" y="3197053"/>
              <a:ext cx="2487257" cy="2487257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1"/>
            <p:cNvSpPr/>
            <p:nvPr/>
          </p:nvSpPr>
          <p:spPr>
            <a:xfrm>
              <a:off x="6977149" y="3948199"/>
              <a:ext cx="947651" cy="893369"/>
            </a:xfrm>
            <a:custGeom>
              <a:rect b="b" l="l" r="r" t="t"/>
              <a:pathLst>
                <a:path extrusionOk="0" h="21600" w="21600">
                  <a:moveTo>
                    <a:pt x="20618" y="20400"/>
                  </a:moveTo>
                  <a:lnTo>
                    <a:pt x="18655" y="20400"/>
                  </a:lnTo>
                  <a:lnTo>
                    <a:pt x="18655" y="1200"/>
                  </a:lnTo>
                  <a:lnTo>
                    <a:pt x="20618" y="1200"/>
                  </a:lnTo>
                  <a:cubicBezTo>
                    <a:pt x="20618" y="1200"/>
                    <a:pt x="20618" y="20400"/>
                    <a:pt x="20618" y="20400"/>
                  </a:cubicBezTo>
                  <a:close/>
                  <a:moveTo>
                    <a:pt x="21109" y="0"/>
                  </a:moveTo>
                  <a:lnTo>
                    <a:pt x="18164" y="0"/>
                  </a:lnTo>
                  <a:cubicBezTo>
                    <a:pt x="17893" y="0"/>
                    <a:pt x="17673" y="269"/>
                    <a:pt x="17673" y="600"/>
                  </a:cubicBezTo>
                  <a:lnTo>
                    <a:pt x="17673" y="21000"/>
                  </a:lnTo>
                  <a:cubicBezTo>
                    <a:pt x="17673" y="21332"/>
                    <a:pt x="17893" y="21600"/>
                    <a:pt x="18164" y="21600"/>
                  </a:cubicBezTo>
                  <a:lnTo>
                    <a:pt x="21109" y="21600"/>
                  </a:lnTo>
                  <a:cubicBezTo>
                    <a:pt x="21380" y="21600"/>
                    <a:pt x="21600" y="21332"/>
                    <a:pt x="21600" y="21000"/>
                  </a:cubicBezTo>
                  <a:lnTo>
                    <a:pt x="21600" y="600"/>
                  </a:lnTo>
                  <a:cubicBezTo>
                    <a:pt x="21600" y="269"/>
                    <a:pt x="21380" y="0"/>
                    <a:pt x="21109" y="0"/>
                  </a:cubicBezTo>
                  <a:moveTo>
                    <a:pt x="8836" y="20400"/>
                  </a:moveTo>
                  <a:lnTo>
                    <a:pt x="6873" y="20400"/>
                  </a:lnTo>
                  <a:lnTo>
                    <a:pt x="6873" y="3600"/>
                  </a:lnTo>
                  <a:lnTo>
                    <a:pt x="8836" y="3600"/>
                  </a:lnTo>
                  <a:cubicBezTo>
                    <a:pt x="8836" y="3600"/>
                    <a:pt x="8836" y="20400"/>
                    <a:pt x="8836" y="20400"/>
                  </a:cubicBezTo>
                  <a:close/>
                  <a:moveTo>
                    <a:pt x="9327" y="2400"/>
                  </a:moveTo>
                  <a:lnTo>
                    <a:pt x="6382" y="2400"/>
                  </a:lnTo>
                  <a:cubicBezTo>
                    <a:pt x="6111" y="2400"/>
                    <a:pt x="5891" y="2669"/>
                    <a:pt x="5891" y="3000"/>
                  </a:cubicBezTo>
                  <a:lnTo>
                    <a:pt x="5891" y="21000"/>
                  </a:lnTo>
                  <a:cubicBezTo>
                    <a:pt x="5891" y="21332"/>
                    <a:pt x="6111" y="21600"/>
                    <a:pt x="6382" y="21600"/>
                  </a:cubicBezTo>
                  <a:lnTo>
                    <a:pt x="9327" y="21600"/>
                  </a:lnTo>
                  <a:cubicBezTo>
                    <a:pt x="9598" y="21600"/>
                    <a:pt x="9818" y="21332"/>
                    <a:pt x="9818" y="21000"/>
                  </a:cubicBezTo>
                  <a:lnTo>
                    <a:pt x="9818" y="3000"/>
                  </a:lnTo>
                  <a:cubicBezTo>
                    <a:pt x="9818" y="2669"/>
                    <a:pt x="9598" y="2400"/>
                    <a:pt x="9327" y="2400"/>
                  </a:cubicBezTo>
                  <a:moveTo>
                    <a:pt x="14727" y="20400"/>
                  </a:moveTo>
                  <a:lnTo>
                    <a:pt x="12764" y="20400"/>
                  </a:lnTo>
                  <a:lnTo>
                    <a:pt x="12764" y="10800"/>
                  </a:lnTo>
                  <a:lnTo>
                    <a:pt x="14727" y="10800"/>
                  </a:lnTo>
                  <a:cubicBezTo>
                    <a:pt x="14727" y="10800"/>
                    <a:pt x="14727" y="20400"/>
                    <a:pt x="14727" y="20400"/>
                  </a:cubicBezTo>
                  <a:close/>
                  <a:moveTo>
                    <a:pt x="15218" y="9600"/>
                  </a:moveTo>
                  <a:lnTo>
                    <a:pt x="12273" y="9600"/>
                  </a:lnTo>
                  <a:cubicBezTo>
                    <a:pt x="12002" y="9600"/>
                    <a:pt x="11782" y="9869"/>
                    <a:pt x="11782" y="10200"/>
                  </a:cubicBezTo>
                  <a:lnTo>
                    <a:pt x="11782" y="21000"/>
                  </a:lnTo>
                  <a:cubicBezTo>
                    <a:pt x="11782" y="21332"/>
                    <a:pt x="12002" y="21600"/>
                    <a:pt x="12273" y="21600"/>
                  </a:cubicBezTo>
                  <a:lnTo>
                    <a:pt x="15218" y="21600"/>
                  </a:lnTo>
                  <a:cubicBezTo>
                    <a:pt x="15489" y="21600"/>
                    <a:pt x="15709" y="21332"/>
                    <a:pt x="15709" y="21000"/>
                  </a:cubicBezTo>
                  <a:lnTo>
                    <a:pt x="15709" y="10200"/>
                  </a:lnTo>
                  <a:cubicBezTo>
                    <a:pt x="15709" y="9869"/>
                    <a:pt x="15489" y="9600"/>
                    <a:pt x="15218" y="9600"/>
                  </a:cubicBezTo>
                  <a:moveTo>
                    <a:pt x="2945" y="20400"/>
                  </a:moveTo>
                  <a:lnTo>
                    <a:pt x="982" y="20400"/>
                  </a:lnTo>
                  <a:lnTo>
                    <a:pt x="982" y="14400"/>
                  </a:lnTo>
                  <a:lnTo>
                    <a:pt x="2945" y="14400"/>
                  </a:lnTo>
                  <a:cubicBezTo>
                    <a:pt x="2945" y="14400"/>
                    <a:pt x="2945" y="20400"/>
                    <a:pt x="2945" y="20400"/>
                  </a:cubicBezTo>
                  <a:close/>
                  <a:moveTo>
                    <a:pt x="3436" y="13200"/>
                  </a:moveTo>
                  <a:lnTo>
                    <a:pt x="491" y="13200"/>
                  </a:lnTo>
                  <a:cubicBezTo>
                    <a:pt x="220" y="13200"/>
                    <a:pt x="0" y="13469"/>
                    <a:pt x="0" y="13800"/>
                  </a:cubicBezTo>
                  <a:lnTo>
                    <a:pt x="0" y="21000"/>
                  </a:lnTo>
                  <a:cubicBezTo>
                    <a:pt x="0" y="21332"/>
                    <a:pt x="220" y="21600"/>
                    <a:pt x="491" y="21600"/>
                  </a:cubicBezTo>
                  <a:lnTo>
                    <a:pt x="3436" y="21600"/>
                  </a:lnTo>
                  <a:cubicBezTo>
                    <a:pt x="3707" y="21600"/>
                    <a:pt x="3927" y="21332"/>
                    <a:pt x="3927" y="21000"/>
                  </a:cubicBezTo>
                  <a:lnTo>
                    <a:pt x="3927" y="13800"/>
                  </a:lnTo>
                  <a:cubicBezTo>
                    <a:pt x="3927" y="13469"/>
                    <a:pt x="3707" y="13200"/>
                    <a:pt x="3436" y="1320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7" name="Google Shape;627;p21"/>
          <p:cNvGrpSpPr/>
          <p:nvPr/>
        </p:nvGrpSpPr>
        <p:grpSpPr>
          <a:xfrm>
            <a:off x="11994374" y="3197053"/>
            <a:ext cx="2487257" cy="2487257"/>
            <a:chOff x="11994374" y="3197053"/>
            <a:chExt cx="2487257" cy="2487257"/>
          </a:xfrm>
        </p:grpSpPr>
        <p:sp>
          <p:nvSpPr>
            <p:cNvPr id="628" name="Google Shape;628;p21"/>
            <p:cNvSpPr/>
            <p:nvPr/>
          </p:nvSpPr>
          <p:spPr>
            <a:xfrm>
              <a:off x="11994374" y="3197053"/>
              <a:ext cx="2487257" cy="2487257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21"/>
            <p:cNvSpPr/>
            <p:nvPr/>
          </p:nvSpPr>
          <p:spPr>
            <a:xfrm>
              <a:off x="12795618" y="3976098"/>
              <a:ext cx="893877" cy="958015"/>
            </a:xfrm>
            <a:custGeom>
              <a:rect b="b" l="l" r="r" t="t"/>
              <a:pathLst>
                <a:path extrusionOk="0" h="21600" w="21600">
                  <a:moveTo>
                    <a:pt x="19636" y="1964"/>
                  </a:moveTo>
                  <a:lnTo>
                    <a:pt x="10800" y="1964"/>
                  </a:lnTo>
                  <a:cubicBezTo>
                    <a:pt x="8836" y="1964"/>
                    <a:pt x="8836" y="0"/>
                    <a:pt x="6873" y="0"/>
                  </a:cubicBezTo>
                  <a:lnTo>
                    <a:pt x="1964" y="0"/>
                  </a:lnTo>
                  <a:cubicBezTo>
                    <a:pt x="879" y="0"/>
                    <a:pt x="0" y="879"/>
                    <a:pt x="0" y="1964"/>
                  </a:cubicBezTo>
                  <a:lnTo>
                    <a:pt x="0" y="15709"/>
                  </a:lnTo>
                  <a:cubicBezTo>
                    <a:pt x="0" y="16794"/>
                    <a:pt x="879" y="17673"/>
                    <a:pt x="1964" y="17673"/>
                  </a:cubicBezTo>
                  <a:lnTo>
                    <a:pt x="6599" y="17673"/>
                  </a:lnTo>
                  <a:cubicBezTo>
                    <a:pt x="6257" y="17372"/>
                    <a:pt x="5941" y="17046"/>
                    <a:pt x="5656" y="16691"/>
                  </a:cubicBezTo>
                  <a:lnTo>
                    <a:pt x="1964" y="16691"/>
                  </a:lnTo>
                  <a:cubicBezTo>
                    <a:pt x="1422" y="16691"/>
                    <a:pt x="982" y="16252"/>
                    <a:pt x="982" y="15709"/>
                  </a:cubicBezTo>
                  <a:lnTo>
                    <a:pt x="982" y="5891"/>
                  </a:lnTo>
                  <a:lnTo>
                    <a:pt x="6599" y="5891"/>
                  </a:lnTo>
                  <a:cubicBezTo>
                    <a:pt x="7023" y="5517"/>
                    <a:pt x="7484" y="5185"/>
                    <a:pt x="7982" y="4909"/>
                  </a:cubicBezTo>
                  <a:lnTo>
                    <a:pt x="982" y="4909"/>
                  </a:lnTo>
                  <a:lnTo>
                    <a:pt x="982" y="1964"/>
                  </a:lnTo>
                  <a:cubicBezTo>
                    <a:pt x="982" y="1422"/>
                    <a:pt x="1422" y="982"/>
                    <a:pt x="1964" y="982"/>
                  </a:cubicBezTo>
                  <a:lnTo>
                    <a:pt x="6873" y="982"/>
                  </a:lnTo>
                  <a:cubicBezTo>
                    <a:pt x="8345" y="982"/>
                    <a:pt x="8345" y="2946"/>
                    <a:pt x="10800" y="2946"/>
                  </a:cubicBezTo>
                  <a:lnTo>
                    <a:pt x="19636" y="2946"/>
                  </a:lnTo>
                  <a:cubicBezTo>
                    <a:pt x="20178" y="2946"/>
                    <a:pt x="20618" y="3385"/>
                    <a:pt x="20618" y="3927"/>
                  </a:cubicBezTo>
                  <a:lnTo>
                    <a:pt x="20618" y="4909"/>
                  </a:lnTo>
                  <a:lnTo>
                    <a:pt x="15582" y="4909"/>
                  </a:lnTo>
                  <a:cubicBezTo>
                    <a:pt x="16080" y="5185"/>
                    <a:pt x="16541" y="5517"/>
                    <a:pt x="16965" y="5891"/>
                  </a:cubicBezTo>
                  <a:lnTo>
                    <a:pt x="20618" y="5891"/>
                  </a:lnTo>
                  <a:lnTo>
                    <a:pt x="20618" y="15709"/>
                  </a:lnTo>
                  <a:cubicBezTo>
                    <a:pt x="20618" y="16252"/>
                    <a:pt x="20178" y="16691"/>
                    <a:pt x="19636" y="16691"/>
                  </a:cubicBezTo>
                  <a:lnTo>
                    <a:pt x="18766" y="16691"/>
                  </a:lnTo>
                  <a:lnTo>
                    <a:pt x="19738" y="17663"/>
                  </a:lnTo>
                  <a:cubicBezTo>
                    <a:pt x="20774" y="17609"/>
                    <a:pt x="21600" y="16759"/>
                    <a:pt x="21600" y="15709"/>
                  </a:cubicBezTo>
                  <a:lnTo>
                    <a:pt x="21600" y="3927"/>
                  </a:lnTo>
                  <a:cubicBezTo>
                    <a:pt x="21600" y="2843"/>
                    <a:pt x="20721" y="1964"/>
                    <a:pt x="19636" y="1964"/>
                  </a:cubicBezTo>
                  <a:moveTo>
                    <a:pt x="11782" y="17673"/>
                  </a:moveTo>
                  <a:cubicBezTo>
                    <a:pt x="8529" y="17673"/>
                    <a:pt x="5891" y="15036"/>
                    <a:pt x="5891" y="11782"/>
                  </a:cubicBezTo>
                  <a:cubicBezTo>
                    <a:pt x="5891" y="8529"/>
                    <a:pt x="8529" y="5891"/>
                    <a:pt x="11782" y="5891"/>
                  </a:cubicBezTo>
                  <a:cubicBezTo>
                    <a:pt x="15035" y="5891"/>
                    <a:pt x="17673" y="8529"/>
                    <a:pt x="17673" y="11782"/>
                  </a:cubicBezTo>
                  <a:cubicBezTo>
                    <a:pt x="17673" y="15036"/>
                    <a:pt x="15035" y="17673"/>
                    <a:pt x="11782" y="17673"/>
                  </a:cubicBezTo>
                  <a:moveTo>
                    <a:pt x="16972" y="16278"/>
                  </a:moveTo>
                  <a:cubicBezTo>
                    <a:pt x="18018" y="15072"/>
                    <a:pt x="18655" y="13503"/>
                    <a:pt x="18655" y="11782"/>
                  </a:cubicBezTo>
                  <a:cubicBezTo>
                    <a:pt x="18655" y="7987"/>
                    <a:pt x="15578" y="4910"/>
                    <a:pt x="11782" y="4910"/>
                  </a:cubicBezTo>
                  <a:cubicBezTo>
                    <a:pt x="7986" y="4910"/>
                    <a:pt x="4909" y="7987"/>
                    <a:pt x="4909" y="11782"/>
                  </a:cubicBezTo>
                  <a:cubicBezTo>
                    <a:pt x="4909" y="15578"/>
                    <a:pt x="7986" y="18655"/>
                    <a:pt x="11782" y="18655"/>
                  </a:cubicBezTo>
                  <a:cubicBezTo>
                    <a:pt x="13503" y="18655"/>
                    <a:pt x="15072" y="18017"/>
                    <a:pt x="16278" y="16972"/>
                  </a:cubicBezTo>
                  <a:lnTo>
                    <a:pt x="16972" y="17666"/>
                  </a:lnTo>
                  <a:cubicBezTo>
                    <a:pt x="16969" y="17668"/>
                    <a:pt x="16967" y="17671"/>
                    <a:pt x="16965" y="17673"/>
                  </a:cubicBezTo>
                  <a:lnTo>
                    <a:pt x="16979" y="17673"/>
                  </a:lnTo>
                  <a:lnTo>
                    <a:pt x="20762" y="21457"/>
                  </a:lnTo>
                  <a:cubicBezTo>
                    <a:pt x="20851" y="21546"/>
                    <a:pt x="20974" y="21600"/>
                    <a:pt x="21109" y="21600"/>
                  </a:cubicBezTo>
                  <a:cubicBezTo>
                    <a:pt x="21380" y="21600"/>
                    <a:pt x="21600" y="21381"/>
                    <a:pt x="21600" y="21109"/>
                  </a:cubicBezTo>
                  <a:cubicBezTo>
                    <a:pt x="21600" y="20974"/>
                    <a:pt x="21545" y="20851"/>
                    <a:pt x="21456" y="20762"/>
                  </a:cubicBezTo>
                  <a:cubicBezTo>
                    <a:pt x="21456" y="20762"/>
                    <a:pt x="16972" y="16278"/>
                    <a:pt x="16972" y="1627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21"/>
          <p:cNvGrpSpPr/>
          <p:nvPr/>
        </p:nvGrpSpPr>
        <p:grpSpPr>
          <a:xfrm>
            <a:off x="540019" y="3197053"/>
            <a:ext cx="2487257" cy="2487257"/>
            <a:chOff x="540019" y="3197053"/>
            <a:chExt cx="2487257" cy="2487257"/>
          </a:xfrm>
        </p:grpSpPr>
        <p:sp>
          <p:nvSpPr>
            <p:cNvPr id="631" name="Google Shape;631;p21"/>
            <p:cNvSpPr/>
            <p:nvPr/>
          </p:nvSpPr>
          <p:spPr>
            <a:xfrm>
              <a:off x="540019" y="3197053"/>
              <a:ext cx="2487257" cy="2487257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1"/>
            <p:cNvSpPr/>
            <p:nvPr/>
          </p:nvSpPr>
          <p:spPr>
            <a:xfrm>
              <a:off x="1456170" y="3948199"/>
              <a:ext cx="604544" cy="985914"/>
            </a:xfrm>
            <a:custGeom>
              <a:rect b="b" l="l" r="r" t="t"/>
              <a:pathLst>
                <a:path extrusionOk="0" h="21600" w="21600">
                  <a:moveTo>
                    <a:pt x="9507" y="18651"/>
                  </a:moveTo>
                  <a:lnTo>
                    <a:pt x="10795" y="12327"/>
                  </a:lnTo>
                  <a:lnTo>
                    <a:pt x="10781" y="12326"/>
                  </a:lnTo>
                  <a:cubicBezTo>
                    <a:pt x="10785" y="12307"/>
                    <a:pt x="10800" y="12292"/>
                    <a:pt x="10800" y="12273"/>
                  </a:cubicBezTo>
                  <a:cubicBezTo>
                    <a:pt x="10800" y="12001"/>
                    <a:pt x="10398" y="11782"/>
                    <a:pt x="9900" y="11782"/>
                  </a:cubicBezTo>
                  <a:lnTo>
                    <a:pt x="2149" y="11782"/>
                  </a:lnTo>
                  <a:lnTo>
                    <a:pt x="8749" y="982"/>
                  </a:lnTo>
                  <a:lnTo>
                    <a:pt x="15850" y="982"/>
                  </a:lnTo>
                  <a:lnTo>
                    <a:pt x="11436" y="8190"/>
                  </a:lnTo>
                  <a:lnTo>
                    <a:pt x="11447" y="8192"/>
                  </a:lnTo>
                  <a:cubicBezTo>
                    <a:pt x="11417" y="8241"/>
                    <a:pt x="11391" y="8291"/>
                    <a:pt x="11391" y="8345"/>
                  </a:cubicBezTo>
                  <a:cubicBezTo>
                    <a:pt x="11391" y="8617"/>
                    <a:pt x="11794" y="8836"/>
                    <a:pt x="12291" y="8836"/>
                  </a:cubicBezTo>
                  <a:lnTo>
                    <a:pt x="19195" y="8836"/>
                  </a:lnTo>
                  <a:cubicBezTo>
                    <a:pt x="19195" y="8836"/>
                    <a:pt x="9507" y="18651"/>
                    <a:pt x="9507" y="18651"/>
                  </a:cubicBezTo>
                  <a:close/>
                  <a:moveTo>
                    <a:pt x="21600" y="8345"/>
                  </a:moveTo>
                  <a:cubicBezTo>
                    <a:pt x="21600" y="8074"/>
                    <a:pt x="21197" y="7855"/>
                    <a:pt x="20700" y="7855"/>
                  </a:cubicBezTo>
                  <a:lnTo>
                    <a:pt x="13541" y="7855"/>
                  </a:lnTo>
                  <a:lnTo>
                    <a:pt x="17954" y="646"/>
                  </a:lnTo>
                  <a:lnTo>
                    <a:pt x="17944" y="644"/>
                  </a:lnTo>
                  <a:cubicBezTo>
                    <a:pt x="17974" y="595"/>
                    <a:pt x="18000" y="545"/>
                    <a:pt x="18000" y="491"/>
                  </a:cubicBezTo>
                  <a:cubicBezTo>
                    <a:pt x="18000" y="220"/>
                    <a:pt x="17598" y="0"/>
                    <a:pt x="17100" y="0"/>
                  </a:cubicBezTo>
                  <a:lnTo>
                    <a:pt x="8101" y="0"/>
                  </a:lnTo>
                  <a:cubicBezTo>
                    <a:pt x="7703" y="0"/>
                    <a:pt x="7376" y="143"/>
                    <a:pt x="7257" y="337"/>
                  </a:cubicBezTo>
                  <a:lnTo>
                    <a:pt x="7246" y="335"/>
                  </a:lnTo>
                  <a:lnTo>
                    <a:pt x="47" y="12117"/>
                  </a:lnTo>
                  <a:lnTo>
                    <a:pt x="57" y="12120"/>
                  </a:lnTo>
                  <a:cubicBezTo>
                    <a:pt x="27" y="12168"/>
                    <a:pt x="0" y="12218"/>
                    <a:pt x="0" y="12273"/>
                  </a:cubicBezTo>
                  <a:cubicBezTo>
                    <a:pt x="0" y="12544"/>
                    <a:pt x="403" y="12764"/>
                    <a:pt x="900" y="12764"/>
                  </a:cubicBezTo>
                  <a:lnTo>
                    <a:pt x="8895" y="12764"/>
                  </a:lnTo>
                  <a:lnTo>
                    <a:pt x="7206" y="21055"/>
                  </a:lnTo>
                  <a:lnTo>
                    <a:pt x="7220" y="21056"/>
                  </a:lnTo>
                  <a:cubicBezTo>
                    <a:pt x="7216" y="21074"/>
                    <a:pt x="7200" y="21090"/>
                    <a:pt x="7200" y="21109"/>
                  </a:cubicBezTo>
                  <a:cubicBezTo>
                    <a:pt x="7200" y="21380"/>
                    <a:pt x="7603" y="21600"/>
                    <a:pt x="8101" y="21600"/>
                  </a:cubicBezTo>
                  <a:cubicBezTo>
                    <a:pt x="8464" y="21600"/>
                    <a:pt x="8761" y="21480"/>
                    <a:pt x="8900" y="21310"/>
                  </a:cubicBezTo>
                  <a:lnTo>
                    <a:pt x="8918" y="21315"/>
                  </a:lnTo>
                  <a:lnTo>
                    <a:pt x="21517" y="8551"/>
                  </a:lnTo>
                  <a:lnTo>
                    <a:pt x="21513" y="8550"/>
                  </a:lnTo>
                  <a:cubicBezTo>
                    <a:pt x="21567" y="8487"/>
                    <a:pt x="21600" y="8419"/>
                    <a:pt x="21600" y="83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17125" lIns="17125" spcFirstLastPara="1" rIns="17125" wrap="square" tIns="171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Gill Sans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22"/>
          <p:cNvSpPr txBox="1"/>
          <p:nvPr/>
        </p:nvSpPr>
        <p:spPr>
          <a:xfrm>
            <a:off x="551850" y="489600"/>
            <a:ext cx="142851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Мониторинг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38" name="Google Shape;638;p22"/>
          <p:cNvGrpSpPr/>
          <p:nvPr/>
        </p:nvGrpSpPr>
        <p:grpSpPr>
          <a:xfrm>
            <a:off x="11723503" y="2019301"/>
            <a:ext cx="3058001" cy="5939362"/>
            <a:chOff x="12766157" y="1808228"/>
            <a:chExt cx="3058001" cy="5939362"/>
          </a:xfrm>
        </p:grpSpPr>
        <p:pic>
          <p:nvPicPr>
            <p:cNvPr id="639" name="Google Shape;63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766157" y="1808228"/>
              <a:ext cx="3058001" cy="5939362"/>
            </a:xfrm>
            <a:prstGeom prst="roundRect">
              <a:avLst>
                <a:gd fmla="val 8806" name="adj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40" name="Google Shape;640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766157" y="2470551"/>
              <a:ext cx="3058001" cy="473832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1" name="Google Shape;641;p22"/>
          <p:cNvGrpSpPr/>
          <p:nvPr/>
        </p:nvGrpSpPr>
        <p:grpSpPr>
          <a:xfrm>
            <a:off x="7771735" y="2019301"/>
            <a:ext cx="3048789" cy="5939362"/>
            <a:chOff x="8821478" y="1747977"/>
            <a:chExt cx="3048789" cy="5939362"/>
          </a:xfrm>
        </p:grpSpPr>
        <p:pic>
          <p:nvPicPr>
            <p:cNvPr id="642" name="Google Shape;642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821478" y="1747977"/>
              <a:ext cx="3048789" cy="5939362"/>
            </a:xfrm>
            <a:prstGeom prst="roundRect">
              <a:avLst>
                <a:gd fmla="val 8806" name="adj"/>
              </a:avLst>
            </a:prstGeom>
            <a:noFill/>
            <a:ln cap="flat" cmpd="sng" w="762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pic>
        <p:pic>
          <p:nvPicPr>
            <p:cNvPr id="643" name="Google Shape;643;p22"/>
            <p:cNvPicPr preferRelativeResize="0"/>
            <p:nvPr/>
          </p:nvPicPr>
          <p:blipFill rotWithShape="1">
            <a:blip r:embed="rId5">
              <a:alphaModFix/>
            </a:blip>
            <a:srcRect b="7600" l="0" r="1514" t="0"/>
            <a:stretch/>
          </p:blipFill>
          <p:spPr>
            <a:xfrm>
              <a:off x="8826048" y="2411170"/>
              <a:ext cx="3044219" cy="473469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44" name="Google Shape;644;p22"/>
          <p:cNvGrpSpPr/>
          <p:nvPr/>
        </p:nvGrpSpPr>
        <p:grpSpPr>
          <a:xfrm>
            <a:off x="552450" y="1972800"/>
            <a:ext cx="6501080" cy="945990"/>
            <a:chOff x="551850" y="1422749"/>
            <a:chExt cx="6501080" cy="945990"/>
          </a:xfrm>
        </p:grpSpPr>
        <p:sp>
          <p:nvSpPr>
            <p:cNvPr id="645" name="Google Shape;645;p22"/>
            <p:cNvSpPr txBox="1"/>
            <p:nvPr/>
          </p:nvSpPr>
          <p:spPr>
            <a:xfrm>
              <a:off x="1269455" y="1422749"/>
              <a:ext cx="5783475" cy="94599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Мониторинг состояния и уведомление в случае изменения состояния вулкана</a:t>
              </a:r>
              <a:endParaRPr/>
            </a:p>
          </p:txBody>
        </p:sp>
        <p:grpSp>
          <p:nvGrpSpPr>
            <p:cNvPr id="646" name="Google Shape;646;p22"/>
            <p:cNvGrpSpPr/>
            <p:nvPr/>
          </p:nvGrpSpPr>
          <p:grpSpPr>
            <a:xfrm>
              <a:off x="551850" y="1469250"/>
              <a:ext cx="488400" cy="488700"/>
              <a:chOff x="551850" y="1469250"/>
              <a:chExt cx="488400" cy="488700"/>
            </a:xfrm>
          </p:grpSpPr>
          <p:sp>
            <p:nvSpPr>
              <p:cNvPr id="647" name="Google Shape;647;p22"/>
              <p:cNvSpPr/>
              <p:nvPr/>
            </p:nvSpPr>
            <p:spPr>
              <a:xfrm>
                <a:off x="551850" y="1469250"/>
                <a:ext cx="488400" cy="488700"/>
              </a:xfrm>
              <a:prstGeom prst="ellipse">
                <a:avLst/>
              </a:prstGeom>
              <a:noFill/>
              <a:ln cap="flat" cmpd="sng" w="2857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2"/>
              <p:cNvSpPr/>
              <p:nvPr/>
            </p:nvSpPr>
            <p:spPr>
              <a:xfrm rot="5400000">
                <a:off x="748682" y="1639520"/>
                <a:ext cx="94550" cy="148229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cap="flat" cmpd="sng" w="952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23"/>
          <p:cNvSpPr txBox="1"/>
          <p:nvPr/>
        </p:nvSpPr>
        <p:spPr>
          <a:xfrm>
            <a:off x="551850" y="489600"/>
            <a:ext cx="14291699" cy="1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Quantification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654" name="Google Shape;65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7699" y="7194957"/>
            <a:ext cx="5791201" cy="2287634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pic>
        <p:nvPicPr>
          <p:cNvPr id="655" name="Google Shape;655;p23"/>
          <p:cNvPicPr preferRelativeResize="0"/>
          <p:nvPr/>
        </p:nvPicPr>
        <p:blipFill rotWithShape="1">
          <a:blip r:embed="rId4">
            <a:alphaModFix/>
          </a:blip>
          <a:srcRect b="-766" l="-995" r="-1125" t="-1269"/>
          <a:stretch/>
        </p:blipFill>
        <p:spPr>
          <a:xfrm>
            <a:off x="7697699" y="1973263"/>
            <a:ext cx="5791201" cy="4715900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grpSp>
        <p:nvGrpSpPr>
          <p:cNvPr id="656" name="Google Shape;656;p23"/>
          <p:cNvGrpSpPr/>
          <p:nvPr/>
        </p:nvGrpSpPr>
        <p:grpSpPr>
          <a:xfrm>
            <a:off x="552450" y="2019301"/>
            <a:ext cx="6464062" cy="5528734"/>
            <a:chOff x="551850" y="1469250"/>
            <a:chExt cx="6464062" cy="5528734"/>
          </a:xfrm>
        </p:grpSpPr>
        <p:sp>
          <p:nvSpPr>
            <p:cNvPr id="657" name="Google Shape;657;p23"/>
            <p:cNvSpPr txBox="1"/>
            <p:nvPr/>
          </p:nvSpPr>
          <p:spPr>
            <a:xfrm>
              <a:off x="1232437" y="1469250"/>
              <a:ext cx="5783475" cy="552873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Вычисление количественных характеристик:</a:t>
              </a:r>
              <a:b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</a:b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Площадь покрытия</a:t>
              </a:r>
              <a:endParaRPr/>
            </a:p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Направление движения</a:t>
              </a:r>
              <a:endParaRPr/>
            </a:p>
            <a:p>
              <a:pPr indent="-3429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  <a:p>
              <a:pPr indent="-457200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Char char="•"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Категоризация состояния по вычисленным характеристикам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658" name="Google Shape;658;p23"/>
            <p:cNvGrpSpPr/>
            <p:nvPr/>
          </p:nvGrpSpPr>
          <p:grpSpPr>
            <a:xfrm>
              <a:off x="551850" y="1469250"/>
              <a:ext cx="488400" cy="488700"/>
              <a:chOff x="551850" y="1469250"/>
              <a:chExt cx="488400" cy="488700"/>
            </a:xfrm>
          </p:grpSpPr>
          <p:sp>
            <p:nvSpPr>
              <p:cNvPr id="659" name="Google Shape;659;p23"/>
              <p:cNvSpPr/>
              <p:nvPr/>
            </p:nvSpPr>
            <p:spPr>
              <a:xfrm>
                <a:off x="551850" y="1469250"/>
                <a:ext cx="488400" cy="488700"/>
              </a:xfrm>
              <a:prstGeom prst="ellipse">
                <a:avLst/>
              </a:prstGeom>
              <a:noFill/>
              <a:ln cap="flat" cmpd="sng" w="2857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3"/>
              <p:cNvSpPr/>
              <p:nvPr/>
            </p:nvSpPr>
            <p:spPr>
              <a:xfrm rot="5400000">
                <a:off x="748682" y="1639520"/>
                <a:ext cx="94550" cy="148229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cap="flat" cmpd="sng" w="952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4"/>
          <p:cNvSpPr txBox="1"/>
          <p:nvPr/>
        </p:nvSpPr>
        <p:spPr>
          <a:xfrm>
            <a:off x="551850" y="489600"/>
            <a:ext cx="14292000" cy="7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Сохранение истории наблюдений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666" name="Google Shape;666;p24"/>
          <p:cNvGrpSpPr/>
          <p:nvPr/>
        </p:nvGrpSpPr>
        <p:grpSpPr>
          <a:xfrm>
            <a:off x="552450" y="2016450"/>
            <a:ext cx="15774005" cy="523183"/>
            <a:chOff x="551850" y="1469250"/>
            <a:chExt cx="15774005" cy="523183"/>
          </a:xfrm>
        </p:grpSpPr>
        <p:sp>
          <p:nvSpPr>
            <p:cNvPr id="667" name="Google Shape;667;p24"/>
            <p:cNvSpPr txBox="1"/>
            <p:nvPr/>
          </p:nvSpPr>
          <p:spPr>
            <a:xfrm>
              <a:off x="1186713" y="1570083"/>
              <a:ext cx="15139142" cy="42235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0" spcFirstLastPara="1" rIns="9142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С помощью обработки маски класса, полученной на этапе сегментации, вычисляются градиенты и визуализируются в виде гистограмм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grpSp>
          <p:nvGrpSpPr>
            <p:cNvPr id="668" name="Google Shape;668;p24"/>
            <p:cNvGrpSpPr/>
            <p:nvPr/>
          </p:nvGrpSpPr>
          <p:grpSpPr>
            <a:xfrm>
              <a:off x="551850" y="1469250"/>
              <a:ext cx="488400" cy="488700"/>
              <a:chOff x="551850" y="1469250"/>
              <a:chExt cx="488400" cy="488700"/>
            </a:xfrm>
          </p:grpSpPr>
          <p:sp>
            <p:nvSpPr>
              <p:cNvPr id="669" name="Google Shape;669;p24"/>
              <p:cNvSpPr/>
              <p:nvPr/>
            </p:nvSpPr>
            <p:spPr>
              <a:xfrm>
                <a:off x="551850" y="1469250"/>
                <a:ext cx="488400" cy="488700"/>
              </a:xfrm>
              <a:prstGeom prst="ellipse">
                <a:avLst/>
              </a:prstGeom>
              <a:noFill/>
              <a:ln cap="flat" cmpd="sng" w="2857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4"/>
              <p:cNvSpPr/>
              <p:nvPr/>
            </p:nvSpPr>
            <p:spPr>
              <a:xfrm rot="5400000">
                <a:off x="748682" y="1639520"/>
                <a:ext cx="94550" cy="148229"/>
              </a:xfrm>
              <a:custGeom>
                <a:rect b="b" l="l" r="r" t="t"/>
                <a:pathLst>
                  <a:path extrusionOk="0" h="204454" w="130414">
                    <a:moveTo>
                      <a:pt x="65106" y="0"/>
                    </a:moveTo>
                    <a:cubicBezTo>
                      <a:pt x="62885" y="0"/>
                      <a:pt x="60665" y="858"/>
                      <a:pt x="58949" y="2574"/>
                    </a:cubicBezTo>
                    <a:lnTo>
                      <a:pt x="3432" y="58899"/>
                    </a:lnTo>
                    <a:cubicBezTo>
                      <a:pt x="0" y="62532"/>
                      <a:pt x="0" y="67983"/>
                      <a:pt x="3432" y="71415"/>
                    </a:cubicBezTo>
                    <a:cubicBezTo>
                      <a:pt x="5148" y="73232"/>
                      <a:pt x="7369" y="74140"/>
                      <a:pt x="9590" y="74140"/>
                    </a:cubicBezTo>
                    <a:cubicBezTo>
                      <a:pt x="11810" y="74140"/>
                      <a:pt x="14031" y="73232"/>
                      <a:pt x="15747" y="71415"/>
                    </a:cubicBezTo>
                    <a:lnTo>
                      <a:pt x="56324" y="30232"/>
                    </a:lnTo>
                    <a:lnTo>
                      <a:pt x="56324" y="194157"/>
                    </a:lnTo>
                    <a:cubicBezTo>
                      <a:pt x="56324" y="194561"/>
                      <a:pt x="56324" y="195167"/>
                      <a:pt x="56324" y="195570"/>
                    </a:cubicBezTo>
                    <a:cubicBezTo>
                      <a:pt x="56324" y="200415"/>
                      <a:pt x="60362" y="204453"/>
                      <a:pt x="65207" y="204453"/>
                    </a:cubicBezTo>
                    <a:cubicBezTo>
                      <a:pt x="70052" y="204453"/>
                      <a:pt x="74089" y="200415"/>
                      <a:pt x="74089" y="195570"/>
                    </a:cubicBezTo>
                    <a:cubicBezTo>
                      <a:pt x="74089" y="195167"/>
                      <a:pt x="73888" y="194561"/>
                      <a:pt x="73888" y="194157"/>
                    </a:cubicBezTo>
                    <a:lnTo>
                      <a:pt x="73888" y="30232"/>
                    </a:lnTo>
                    <a:lnTo>
                      <a:pt x="114667" y="71415"/>
                    </a:lnTo>
                    <a:cubicBezTo>
                      <a:pt x="116383" y="73232"/>
                      <a:pt x="118603" y="74140"/>
                      <a:pt x="120824" y="74140"/>
                    </a:cubicBezTo>
                    <a:cubicBezTo>
                      <a:pt x="123045" y="74140"/>
                      <a:pt x="125265" y="73232"/>
                      <a:pt x="126981" y="71415"/>
                    </a:cubicBezTo>
                    <a:cubicBezTo>
                      <a:pt x="130413" y="67983"/>
                      <a:pt x="130413" y="62532"/>
                      <a:pt x="126981" y="58899"/>
                    </a:cubicBezTo>
                    <a:lnTo>
                      <a:pt x="71263" y="2574"/>
                    </a:lnTo>
                    <a:cubicBezTo>
                      <a:pt x="69547" y="858"/>
                      <a:pt x="67327" y="0"/>
                      <a:pt x="65106" y="0"/>
                    </a:cubicBezTo>
                    <a:close/>
                  </a:path>
                </a:pathLst>
              </a:custGeom>
              <a:solidFill>
                <a:srgbClr val="4BD0A0"/>
              </a:solidFill>
              <a:ln cap="flat" cmpd="sng" w="9525">
                <a:solidFill>
                  <a:srgbClr val="4BD0A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1" name="Google Shape;671;p24"/>
          <p:cNvSpPr/>
          <p:nvPr/>
        </p:nvSpPr>
        <p:spPr>
          <a:xfrm>
            <a:off x="1911164" y="2729265"/>
            <a:ext cx="182880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24"/>
          <p:cNvSpPr/>
          <p:nvPr/>
        </p:nvSpPr>
        <p:spPr>
          <a:xfrm>
            <a:off x="1911164" y="5345465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24"/>
          <p:cNvSpPr/>
          <p:nvPr/>
        </p:nvSpPr>
        <p:spPr>
          <a:xfrm>
            <a:off x="1911164" y="7504465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4" name="Google Shape;674;p24"/>
          <p:cNvGrpSpPr/>
          <p:nvPr/>
        </p:nvGrpSpPr>
        <p:grpSpPr>
          <a:xfrm>
            <a:off x="540000" y="2935780"/>
            <a:ext cx="17196205" cy="6693667"/>
            <a:chOff x="540000" y="2935780"/>
            <a:chExt cx="17196205" cy="6693667"/>
          </a:xfrm>
        </p:grpSpPr>
        <p:pic>
          <p:nvPicPr>
            <p:cNvPr descr="7B0E3E13" id="675" name="Google Shape;67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544372" y="6435388"/>
              <a:ext cx="2947765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366A6F5" id="676" name="Google Shape;67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233708" y="6435388"/>
              <a:ext cx="2947765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3DC7701" id="677" name="Google Shape;677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709623" y="6431376"/>
              <a:ext cx="2947765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F23C63B" id="678" name="Google Shape;678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108472" y="6435388"/>
              <a:ext cx="2947765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34BCB5E5" id="679" name="Google Shape;679;p2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95957" y="6438706"/>
              <a:ext cx="2947765" cy="288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0" name="Google Shape;680;p24"/>
            <p:cNvSpPr/>
            <p:nvPr/>
          </p:nvSpPr>
          <p:spPr>
            <a:xfrm>
              <a:off x="540000" y="6193547"/>
              <a:ext cx="3435900" cy="34359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24"/>
            <p:cNvSpPr/>
            <p:nvPr/>
          </p:nvSpPr>
          <p:spPr>
            <a:xfrm>
              <a:off x="3977472" y="6193547"/>
              <a:ext cx="3435900" cy="34359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24"/>
            <p:cNvSpPr/>
            <p:nvPr/>
          </p:nvSpPr>
          <p:spPr>
            <a:xfrm>
              <a:off x="7414944" y="6193547"/>
              <a:ext cx="3435900" cy="34359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24"/>
            <p:cNvSpPr/>
            <p:nvPr/>
          </p:nvSpPr>
          <p:spPr>
            <a:xfrm>
              <a:off x="10868042" y="6193547"/>
              <a:ext cx="3435900" cy="34359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24"/>
            <p:cNvSpPr/>
            <p:nvPr/>
          </p:nvSpPr>
          <p:spPr>
            <a:xfrm>
              <a:off x="14300305" y="6193547"/>
              <a:ext cx="3435900" cy="3435900"/>
            </a:xfrm>
            <a:prstGeom prst="ellipse">
              <a:avLst/>
            </a:prstGeom>
            <a:noFill/>
            <a:ln cap="flat" cmpd="sng" w="28575">
              <a:solidFill>
                <a:srgbClr val="9E9FA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descr="4B757C07" id="685" name="Google Shape;685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369252" y="3005359"/>
              <a:ext cx="2896941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596B449" id="686" name="Google Shape;686;p2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061687" y="2935780"/>
              <a:ext cx="2896941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B40D6839" id="687" name="Google Shape;687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81776" y="3002806"/>
              <a:ext cx="2896941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1F2F4495" id="688" name="Google Shape;688;p2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7568118" y="2943501"/>
              <a:ext cx="2896941" cy="288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99DFAFAF" id="689" name="Google Shape;689;p2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0944161" y="2983162"/>
              <a:ext cx="2896941" cy="2880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0" name="Google Shape;690;p24"/>
          <p:cNvSpPr/>
          <p:nvPr/>
        </p:nvSpPr>
        <p:spPr>
          <a:xfrm>
            <a:off x="0" y="0"/>
            <a:ext cx="182880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24"/>
          <p:cNvSpPr/>
          <p:nvPr/>
        </p:nvSpPr>
        <p:spPr>
          <a:xfrm>
            <a:off x="0" y="2616200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4"/>
          <p:cNvSpPr/>
          <p:nvPr/>
        </p:nvSpPr>
        <p:spPr>
          <a:xfrm>
            <a:off x="0" y="4775200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24"/>
          <p:cNvSpPr/>
          <p:nvPr/>
        </p:nvSpPr>
        <p:spPr>
          <a:xfrm>
            <a:off x="0" y="6934200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24"/>
          <p:cNvSpPr/>
          <p:nvPr/>
        </p:nvSpPr>
        <p:spPr>
          <a:xfrm>
            <a:off x="0" y="9093200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4"/>
          <p:cNvSpPr/>
          <p:nvPr/>
        </p:nvSpPr>
        <p:spPr>
          <a:xfrm>
            <a:off x="0" y="11252200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4"/>
          <p:cNvSpPr/>
          <p:nvPr/>
        </p:nvSpPr>
        <p:spPr>
          <a:xfrm>
            <a:off x="0" y="13411200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4"/>
          <p:cNvSpPr/>
          <p:nvPr/>
        </p:nvSpPr>
        <p:spPr>
          <a:xfrm>
            <a:off x="0" y="15570200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4"/>
          <p:cNvSpPr/>
          <p:nvPr/>
        </p:nvSpPr>
        <p:spPr>
          <a:xfrm>
            <a:off x="2445026" y="99391"/>
            <a:ext cx="182880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4"/>
          <p:cNvSpPr/>
          <p:nvPr/>
        </p:nvSpPr>
        <p:spPr>
          <a:xfrm>
            <a:off x="2445026" y="2715591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24"/>
          <p:cNvSpPr/>
          <p:nvPr/>
        </p:nvSpPr>
        <p:spPr>
          <a:xfrm>
            <a:off x="2445026" y="4874591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24"/>
          <p:cNvSpPr/>
          <p:nvPr/>
        </p:nvSpPr>
        <p:spPr>
          <a:xfrm>
            <a:off x="2445026" y="7033591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24"/>
          <p:cNvSpPr/>
          <p:nvPr/>
        </p:nvSpPr>
        <p:spPr>
          <a:xfrm>
            <a:off x="2445026" y="9192591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24"/>
          <p:cNvSpPr/>
          <p:nvPr/>
        </p:nvSpPr>
        <p:spPr>
          <a:xfrm>
            <a:off x="2445026" y="11351591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24"/>
          <p:cNvSpPr/>
          <p:nvPr/>
        </p:nvSpPr>
        <p:spPr>
          <a:xfrm>
            <a:off x="2445026" y="13510591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24"/>
          <p:cNvSpPr/>
          <p:nvPr/>
        </p:nvSpPr>
        <p:spPr>
          <a:xfrm>
            <a:off x="2445026" y="15669591"/>
            <a:ext cx="18288001" cy="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br>
              <a:rPr b="0" i="0" lang="ru-RU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0" name="Google Shape;71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27775" y="-92950"/>
            <a:ext cx="19920499" cy="106917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25"/>
          <p:cNvSpPr/>
          <p:nvPr/>
        </p:nvSpPr>
        <p:spPr>
          <a:xfrm>
            <a:off x="-4122000" y="-768750"/>
            <a:ext cx="11824500" cy="11824500"/>
          </a:xfrm>
          <a:prstGeom prst="ellipse">
            <a:avLst/>
          </a:prstGeom>
          <a:solidFill>
            <a:srgbClr val="FFFFFF">
              <a:alpha val="38823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5"/>
          <p:cNvSpPr txBox="1"/>
          <p:nvPr/>
        </p:nvSpPr>
        <p:spPr>
          <a:xfrm>
            <a:off x="540000" y="2763467"/>
            <a:ext cx="6360333" cy="694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32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Подробная информация о проекте находится здесь</a:t>
            </a:r>
            <a:r>
              <a:rPr b="1" i="0" lang="ru-RU" sz="2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b="1" i="0" lang="ru-RU" sz="40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40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github.com/lyalina/volcano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13" name="Google Shape;713;p25"/>
          <p:cNvSpPr txBox="1"/>
          <p:nvPr/>
        </p:nvSpPr>
        <p:spPr>
          <a:xfrm>
            <a:off x="540000" y="939600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69696D"/>
                </a:solidFill>
                <a:latin typeface="Proxima Nova"/>
                <a:ea typeface="Proxima Nova"/>
                <a:cs typeface="Proxima Nova"/>
                <a:sym typeface="Proxima Nova"/>
              </a:rPr>
              <a:t>Фото: Цветков В.А. ИВиС ДВО РАН </a:t>
            </a:r>
            <a:endParaRPr b="0" i="0" sz="1400" u="none" cap="none" strike="noStrike">
              <a:solidFill>
                <a:srgbClr val="69696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69696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26"/>
          <p:cNvSpPr/>
          <p:nvPr/>
        </p:nvSpPr>
        <p:spPr>
          <a:xfrm>
            <a:off x="-2590800" y="4459199"/>
            <a:ext cx="5220600" cy="51813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b="0" i="0" sz="9600" u="none" cap="none" strike="noStrike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19" name="Google Shape;719;p26"/>
          <p:cNvSpPr/>
          <p:nvPr/>
        </p:nvSpPr>
        <p:spPr>
          <a:xfrm>
            <a:off x="2628354" y="4459199"/>
            <a:ext cx="5220900" cy="5181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t/>
            </a:r>
            <a:endParaRPr b="0" i="0" sz="9600" u="none" cap="none" strike="noStrike">
              <a:solidFill>
                <a:schemeClr val="lt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720" name="Google Shape;720;p26"/>
          <p:cNvSpPr/>
          <p:nvPr/>
        </p:nvSpPr>
        <p:spPr>
          <a:xfrm>
            <a:off x="7847765" y="4459199"/>
            <a:ext cx="5220900" cy="5181600"/>
          </a:xfrm>
          <a:prstGeom prst="ellipse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26"/>
          <p:cNvSpPr/>
          <p:nvPr/>
        </p:nvSpPr>
        <p:spPr>
          <a:xfrm>
            <a:off x="13067176" y="4459199"/>
            <a:ext cx="5220900" cy="5181600"/>
          </a:xfrm>
          <a:prstGeom prst="ellipse">
            <a:avLst/>
          </a:prstGeom>
          <a:solidFill>
            <a:schemeClr val="dk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26"/>
          <p:cNvSpPr txBox="1"/>
          <p:nvPr/>
        </p:nvSpPr>
        <p:spPr>
          <a:xfrm>
            <a:off x="551850" y="489600"/>
            <a:ext cx="10020900" cy="32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60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Классификация вулканической активности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с помощью 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0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компьютерного зрения</a:t>
            </a:r>
            <a:endParaRPr/>
          </a:p>
        </p:txBody>
      </p:sp>
      <p:sp>
        <p:nvSpPr>
          <p:cNvPr id="723" name="Google Shape;723;p26"/>
          <p:cNvSpPr txBox="1"/>
          <p:nvPr/>
        </p:nvSpPr>
        <p:spPr>
          <a:xfrm>
            <a:off x="14894384" y="5653466"/>
            <a:ext cx="5716800" cy="1735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ru-RU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Инна Лялина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ru-RU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AML-11</a:t>
            </a:r>
            <a:endParaRPr b="0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6" name="Google Shape;416;p3"/>
          <p:cNvCxnSpPr/>
          <p:nvPr/>
        </p:nvCxnSpPr>
        <p:spPr>
          <a:xfrm rot="10800000">
            <a:off x="1267424" y="5065650"/>
            <a:ext cx="17068201" cy="0"/>
          </a:xfrm>
          <a:prstGeom prst="straightConnector1">
            <a:avLst/>
          </a:prstGeom>
          <a:noFill/>
          <a:ln cap="flat" cmpd="sng" w="28575">
            <a:solidFill>
              <a:srgbClr val="4BD0A0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417" name="Google Shape;417;p3"/>
          <p:cNvSpPr/>
          <p:nvPr/>
        </p:nvSpPr>
        <p:spPr>
          <a:xfrm>
            <a:off x="5509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0" i="0" sz="32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8" name="Google Shape;418;p3"/>
          <p:cNvSpPr/>
          <p:nvPr/>
        </p:nvSpPr>
        <p:spPr>
          <a:xfrm>
            <a:off x="4024650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0" i="0" sz="3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9" name="Google Shape;419;p3"/>
          <p:cNvSpPr/>
          <p:nvPr/>
        </p:nvSpPr>
        <p:spPr>
          <a:xfrm>
            <a:off x="74983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endParaRPr b="0" i="0" sz="3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0" name="Google Shape;420;p3"/>
          <p:cNvSpPr/>
          <p:nvPr/>
        </p:nvSpPr>
        <p:spPr>
          <a:xfrm>
            <a:off x="10972049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endParaRPr b="0" i="0" sz="3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1" name="Google Shape;421;p3"/>
          <p:cNvSpPr/>
          <p:nvPr/>
        </p:nvSpPr>
        <p:spPr>
          <a:xfrm>
            <a:off x="14445748" y="4669342"/>
            <a:ext cx="792600" cy="7926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0" lang="ru-RU" sz="3600" u="none" cap="none" strike="noStrike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0" i="0" sz="3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2" name="Google Shape;422;p3"/>
          <p:cNvSpPr txBox="1"/>
          <p:nvPr/>
        </p:nvSpPr>
        <p:spPr>
          <a:xfrm>
            <a:off x="551850" y="489600"/>
            <a:ext cx="142881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Roadmap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3" name="Google Shape;423;p3"/>
          <p:cNvSpPr/>
          <p:nvPr/>
        </p:nvSpPr>
        <p:spPr>
          <a:xfrm>
            <a:off x="11164424" y="5951784"/>
            <a:ext cx="2133094" cy="45396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"/>
          <p:cNvSpPr txBox="1"/>
          <p:nvPr/>
        </p:nvSpPr>
        <p:spPr>
          <a:xfrm>
            <a:off x="7498349" y="3850650"/>
            <a:ext cx="3151578" cy="7791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5" lIns="36000" spcFirstLastPara="1" rIns="4425" wrap="square" tIns="4425">
            <a:noAutofit/>
          </a:bodyPr>
          <a:lstStyle/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Бинарная классификация</a:t>
            </a:r>
            <a:endParaRPr b="0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1" marL="28575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Множественная классификация</a:t>
            </a:r>
            <a:endParaRPr b="0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5" name="Google Shape;425;p3"/>
          <p:cNvSpPr txBox="1"/>
          <p:nvPr/>
        </p:nvSpPr>
        <p:spPr>
          <a:xfrm>
            <a:off x="7498349" y="6217520"/>
            <a:ext cx="2996663" cy="31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Классификация CNN</a:t>
            </a:r>
            <a:endParaRPr b="0" i="0" sz="3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6" name="Google Shape;426;p3"/>
          <p:cNvSpPr txBox="1"/>
          <p:nvPr/>
        </p:nvSpPr>
        <p:spPr>
          <a:xfrm>
            <a:off x="550950" y="3004473"/>
            <a:ext cx="2960291" cy="15506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5" lIns="36000" spcFirstLastPara="1" rIns="4425" wrap="square" tIns="4425">
            <a:noAutofit/>
          </a:bodyPr>
          <a:lstStyle/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Выявление потребности в автоматизации процесса мониторинга</a:t>
            </a:r>
            <a:endParaRPr b="0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1" marL="28575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Сбор и анализ данных</a:t>
            </a:r>
            <a:endParaRPr/>
          </a:p>
          <a:p>
            <a:pPr indent="-285750" lvl="1" marL="28575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Разметка классов, подготовка масок изображений</a:t>
            </a:r>
            <a:endParaRPr/>
          </a:p>
        </p:txBody>
      </p:sp>
      <p:sp>
        <p:nvSpPr>
          <p:cNvPr id="427" name="Google Shape;427;p3"/>
          <p:cNvSpPr txBox="1"/>
          <p:nvPr/>
        </p:nvSpPr>
        <p:spPr>
          <a:xfrm>
            <a:off x="4024650" y="5548521"/>
            <a:ext cx="2797783" cy="6302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5" lIns="36000" spcFirstLastPara="1" rIns="4425" wrap="square" tIns="4425">
            <a:noAutofit/>
          </a:bodyPr>
          <a:lstStyle/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Линейные классификаторы</a:t>
            </a:r>
            <a:endParaRPr/>
          </a:p>
          <a:p>
            <a:pPr indent="-285750" lvl="1" marL="28575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Деревья решений</a:t>
            </a:r>
            <a:endParaRPr b="0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8" name="Google Shape;428;p3"/>
          <p:cNvSpPr txBox="1"/>
          <p:nvPr/>
        </p:nvSpPr>
        <p:spPr>
          <a:xfrm>
            <a:off x="10876476" y="3691461"/>
            <a:ext cx="2950475" cy="318378"/>
          </a:xfrm>
          <a:prstGeom prst="rect">
            <a:avLst/>
          </a:prstGeom>
          <a:noFill/>
          <a:ln>
            <a:noFill/>
          </a:ln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Сегментация CNN</a:t>
            </a:r>
            <a:endParaRPr b="0" i="0" sz="3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29" name="Google Shape;429;p3"/>
          <p:cNvSpPr txBox="1"/>
          <p:nvPr/>
        </p:nvSpPr>
        <p:spPr>
          <a:xfrm>
            <a:off x="10925985" y="5065650"/>
            <a:ext cx="2812897" cy="3193693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5" lIns="36000" spcFirstLastPara="1" rIns="4425" wrap="square" tIns="4425">
            <a:noAutofit/>
          </a:bodyPr>
          <a:lstStyle/>
          <a:p>
            <a:pPr indent="-285750" lvl="1" marL="28575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Сегментация участков принадлежащих бинарным классам выбросов</a:t>
            </a:r>
            <a:endParaRPr/>
          </a:p>
          <a:p>
            <a:pPr indent="-285750" lvl="1" marL="28575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Визуализация направления движения</a:t>
            </a:r>
            <a:endParaRPr/>
          </a:p>
          <a:p>
            <a:pPr indent="-285750" lvl="1" marL="28575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Вычисление количественных характеристик полученных сегментов</a:t>
            </a:r>
            <a:endParaRPr/>
          </a:p>
        </p:txBody>
      </p:sp>
      <p:sp>
        <p:nvSpPr>
          <p:cNvPr id="430" name="Google Shape;430;p3"/>
          <p:cNvSpPr txBox="1"/>
          <p:nvPr/>
        </p:nvSpPr>
        <p:spPr>
          <a:xfrm>
            <a:off x="14445748" y="5870881"/>
            <a:ext cx="3019906" cy="1011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Практическое применение</a:t>
            </a:r>
            <a:endParaRPr b="0" i="0" sz="3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1" name="Google Shape;431;p3"/>
          <p:cNvSpPr txBox="1"/>
          <p:nvPr/>
        </p:nvSpPr>
        <p:spPr>
          <a:xfrm>
            <a:off x="14445748" y="2933932"/>
            <a:ext cx="2877290" cy="1634609"/>
          </a:xfrm>
          <a:prstGeom prst="rect">
            <a:avLst/>
          </a:prstGeom>
          <a:noFill/>
          <a:ln>
            <a:noFill/>
          </a:ln>
        </p:spPr>
        <p:txBody>
          <a:bodyPr anchorCtr="0" anchor="ctr" bIns="4425" lIns="36000" spcFirstLastPara="1" rIns="4425" wrap="square" tIns="4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1" marL="28575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Генерация описания наблюдаемого объекта</a:t>
            </a:r>
            <a:endParaRPr/>
          </a:p>
          <a:p>
            <a:pPr indent="-285750" lvl="1" marL="285750" marR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○"/>
            </a:pPr>
            <a:r>
              <a:rPr b="0" i="0" lang="ru-RU" sz="1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Сохранение истории наблюдений в структурированном виде</a:t>
            </a:r>
            <a:endParaRPr/>
          </a:p>
        </p:txBody>
      </p:sp>
      <p:sp>
        <p:nvSpPr>
          <p:cNvPr id="432" name="Google Shape;432;p3"/>
          <p:cNvSpPr txBox="1"/>
          <p:nvPr/>
        </p:nvSpPr>
        <p:spPr>
          <a:xfrm>
            <a:off x="4024650" y="3638551"/>
            <a:ext cx="3208690" cy="470774"/>
          </a:xfrm>
          <a:prstGeom prst="rect">
            <a:avLst/>
          </a:prstGeom>
          <a:noFill/>
          <a:ln>
            <a:noFill/>
          </a:ln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Классификация ML</a:t>
            </a:r>
            <a:endParaRPr b="0" i="0" sz="32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3"/>
          <p:cNvSpPr txBox="1"/>
          <p:nvPr/>
        </p:nvSpPr>
        <p:spPr>
          <a:xfrm>
            <a:off x="550950" y="5858250"/>
            <a:ext cx="1838744" cy="1041320"/>
          </a:xfrm>
          <a:prstGeom prst="rect">
            <a:avLst/>
          </a:prstGeom>
          <a:noFill/>
          <a:ln>
            <a:noFill/>
          </a:ln>
        </p:spPr>
        <p:txBody>
          <a:bodyPr anchorCtr="0" anchor="ctr" bIns="5700" lIns="5700" spcFirstLastPara="1" rIns="5700" wrap="square" tIns="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</a:t>
            </a:r>
            <a:br>
              <a:rPr b="0" i="0" lang="ru-RU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ru-RU" sz="32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данных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9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1</a:t>
            </a:r>
            <a:endParaRPr b="1" i="0" sz="9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9" name="Google Shape;439;p4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"/>
          <p:cNvSpPr/>
          <p:nvPr/>
        </p:nvSpPr>
        <p:spPr>
          <a:xfrm>
            <a:off x="4572000" y="5069112"/>
            <a:ext cx="4571700" cy="45717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ru-RU" sz="9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Анализ данных</a:t>
            </a:r>
            <a:endParaRPr b="1" i="0" sz="9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"/>
          <p:cNvSpPr txBox="1"/>
          <p:nvPr/>
        </p:nvSpPr>
        <p:spPr>
          <a:xfrm>
            <a:off x="560480" y="489499"/>
            <a:ext cx="14278500" cy="17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Классы изображений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448" name="Google Shape;448;p5"/>
          <p:cNvGrpSpPr/>
          <p:nvPr/>
        </p:nvGrpSpPr>
        <p:grpSpPr>
          <a:xfrm>
            <a:off x="1631953" y="5322456"/>
            <a:ext cx="4853907" cy="3729395"/>
            <a:chOff x="3247643" y="5217260"/>
            <a:chExt cx="5357147" cy="4045274"/>
          </a:xfrm>
        </p:grpSpPr>
        <p:sp>
          <p:nvSpPr>
            <p:cNvPr id="449" name="Google Shape;449;p5"/>
            <p:cNvSpPr/>
            <p:nvPr/>
          </p:nvSpPr>
          <p:spPr>
            <a:xfrm>
              <a:off x="3247643" y="6334567"/>
              <a:ext cx="2935813" cy="2927967"/>
            </a:xfrm>
            <a:prstGeom prst="ellipse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5"/>
            <p:cNvSpPr/>
            <p:nvPr/>
          </p:nvSpPr>
          <p:spPr>
            <a:xfrm>
              <a:off x="5668977" y="5217260"/>
              <a:ext cx="2935813" cy="2927967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5"/>
            <p:cNvSpPr txBox="1"/>
            <p:nvPr/>
          </p:nvSpPr>
          <p:spPr>
            <a:xfrm>
              <a:off x="6183456" y="8501084"/>
              <a:ext cx="1873820" cy="515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Arial"/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Класс: Выбросы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2" name="Google Shape;452;p5"/>
            <p:cNvSpPr txBox="1"/>
            <p:nvPr/>
          </p:nvSpPr>
          <p:spPr>
            <a:xfrm>
              <a:off x="3975500" y="7185469"/>
              <a:ext cx="1604557" cy="140288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Arial"/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Лавовый поток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3" name="Google Shape;453;p5"/>
            <p:cNvSpPr txBox="1"/>
            <p:nvPr/>
          </p:nvSpPr>
          <p:spPr>
            <a:xfrm>
              <a:off x="6148381" y="6061880"/>
              <a:ext cx="2058979" cy="1414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Arial"/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Парогазовый столб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54" name="Google Shape;454;p5"/>
          <p:cNvGrpSpPr/>
          <p:nvPr/>
        </p:nvGrpSpPr>
        <p:grpSpPr>
          <a:xfrm>
            <a:off x="7699730" y="1913454"/>
            <a:ext cx="7386405" cy="3181587"/>
            <a:chOff x="8647493" y="1865334"/>
            <a:chExt cx="8488712" cy="3543199"/>
          </a:xfrm>
        </p:grpSpPr>
        <p:sp>
          <p:nvSpPr>
            <p:cNvPr id="455" name="Google Shape;455;p5"/>
            <p:cNvSpPr/>
            <p:nvPr/>
          </p:nvSpPr>
          <p:spPr>
            <a:xfrm>
              <a:off x="8647493" y="1899893"/>
              <a:ext cx="2956960" cy="2897640"/>
            </a:xfrm>
            <a:prstGeom prst="ellipse">
              <a:avLst/>
            </a:prstGeom>
            <a:noFill/>
            <a:ln cap="flat" cmpd="sng" w="38100">
              <a:solidFill>
                <a:srgbClr val="EB236B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5"/>
            <p:cNvSpPr/>
            <p:nvPr/>
          </p:nvSpPr>
          <p:spPr>
            <a:xfrm>
              <a:off x="11398521" y="1865334"/>
              <a:ext cx="2986657" cy="2966758"/>
            </a:xfrm>
            <a:prstGeom prst="ellipse">
              <a:avLst/>
            </a:prstGeom>
            <a:noFill/>
            <a:ln cap="flat" cmpd="sng" w="38100">
              <a:solidFill>
                <a:srgbClr val="4BD0A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5"/>
            <p:cNvSpPr txBox="1"/>
            <p:nvPr/>
          </p:nvSpPr>
          <p:spPr>
            <a:xfrm>
              <a:off x="9096564" y="3003909"/>
              <a:ext cx="1873820" cy="515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Arial"/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Ясная погода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8" name="Google Shape;458;p5"/>
            <p:cNvSpPr txBox="1"/>
            <p:nvPr/>
          </p:nvSpPr>
          <p:spPr>
            <a:xfrm>
              <a:off x="12095820" y="3003909"/>
              <a:ext cx="1413597" cy="4003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55F6"/>
                </a:buClr>
                <a:buSzPts val="2400"/>
                <a:buFont typeface="Arial"/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Облачно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59" name="Google Shape;459;p5"/>
            <p:cNvSpPr/>
            <p:nvPr/>
          </p:nvSpPr>
          <p:spPr>
            <a:xfrm>
              <a:off x="14179245" y="1955137"/>
              <a:ext cx="2956960" cy="2897640"/>
            </a:xfrm>
            <a:prstGeom prst="ellipse">
              <a:avLst/>
            </a:prstGeom>
            <a:noFill/>
            <a:ln cap="flat" cmpd="sng" w="38100">
              <a:solidFill>
                <a:schemeClr val="accent2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5"/>
            <p:cNvSpPr txBox="1"/>
            <p:nvPr/>
          </p:nvSpPr>
          <p:spPr>
            <a:xfrm>
              <a:off x="14956836" y="3003909"/>
              <a:ext cx="1514420" cy="515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55F6"/>
                </a:buClr>
                <a:buSzPts val="2400"/>
                <a:buFont typeface="Arial"/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Ночь, туман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1" name="Google Shape;461;p5"/>
            <p:cNvSpPr txBox="1"/>
            <p:nvPr/>
          </p:nvSpPr>
          <p:spPr>
            <a:xfrm>
              <a:off x="12087354" y="4893421"/>
              <a:ext cx="1706153" cy="515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55F6"/>
                </a:buClr>
                <a:buSzPts val="2400"/>
                <a:buFont typeface="Arial"/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Класс: Видимость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grpSp>
        <p:nvGrpSpPr>
          <p:cNvPr id="462" name="Google Shape;462;p5"/>
          <p:cNvGrpSpPr/>
          <p:nvPr/>
        </p:nvGrpSpPr>
        <p:grpSpPr>
          <a:xfrm>
            <a:off x="560480" y="2004483"/>
            <a:ext cx="5474931" cy="3121512"/>
            <a:chOff x="678768" y="1928055"/>
            <a:chExt cx="6147636" cy="3434691"/>
          </a:xfrm>
        </p:grpSpPr>
        <p:sp>
          <p:nvSpPr>
            <p:cNvPr id="463" name="Google Shape;463;p5"/>
            <p:cNvSpPr/>
            <p:nvPr/>
          </p:nvSpPr>
          <p:spPr>
            <a:xfrm>
              <a:off x="678768" y="1928055"/>
              <a:ext cx="2956960" cy="2897640"/>
            </a:xfrm>
            <a:prstGeom prst="ellipse">
              <a:avLst/>
            </a:prstGeom>
            <a:noFill/>
            <a:ln cap="flat" cmpd="sng" w="38100">
              <a:solidFill>
                <a:srgbClr val="EB236B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5"/>
            <p:cNvSpPr/>
            <p:nvPr/>
          </p:nvSpPr>
          <p:spPr>
            <a:xfrm>
              <a:off x="3869444" y="1949994"/>
              <a:ext cx="2956960" cy="2897640"/>
            </a:xfrm>
            <a:prstGeom prst="ellipse">
              <a:avLst/>
            </a:prstGeom>
            <a:noFill/>
            <a:ln cap="flat" cmpd="sng" w="38100">
              <a:solidFill>
                <a:srgbClr val="4BD0A0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91400" lIns="91400" spcFirstLastPara="1" rIns="91400" wrap="square" tIns="914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5"/>
            <p:cNvSpPr txBox="1"/>
            <p:nvPr/>
          </p:nvSpPr>
          <p:spPr>
            <a:xfrm>
              <a:off x="1243694" y="3063178"/>
              <a:ext cx="1873820" cy="515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400"/>
                <a:buFont typeface="Arial"/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Активное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6" name="Google Shape;466;p5"/>
            <p:cNvSpPr txBox="1"/>
            <p:nvPr/>
          </p:nvSpPr>
          <p:spPr>
            <a:xfrm>
              <a:off x="4391630" y="3063178"/>
              <a:ext cx="1971954" cy="515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55F6"/>
                </a:buClr>
                <a:buSzPts val="2400"/>
                <a:buFont typeface="Arial"/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Нормальное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  <p:sp>
          <p:nvSpPr>
            <p:cNvPr id="467" name="Google Shape;467;p5"/>
            <p:cNvSpPr txBox="1"/>
            <p:nvPr/>
          </p:nvSpPr>
          <p:spPr>
            <a:xfrm>
              <a:off x="2783300" y="4847634"/>
              <a:ext cx="1706153" cy="51511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B55F6"/>
                </a:buClr>
                <a:buSzPts val="2400"/>
                <a:buFont typeface="Arial"/>
                <a:buNone/>
              </a:pPr>
              <a:r>
                <a:rPr b="0" i="0" lang="ru-RU" sz="1800" u="none" cap="none" strike="noStrike">
                  <a:solidFill>
                    <a:srgbClr val="000000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Класс: Состояние</a:t>
              </a:r>
              <a:endParaRPr b="0" i="0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endParaRPr>
            </a:p>
          </p:txBody>
        </p:sp>
      </p:grpSp>
      <p:pic>
        <p:nvPicPr>
          <p:cNvPr id="468" name="Google Shape;4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5888" y="5668276"/>
            <a:ext cx="6429353" cy="3436663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sp>
        <p:nvSpPr>
          <p:cNvPr id="469" name="Google Shape;469;p5"/>
          <p:cNvSpPr txBox="1"/>
          <p:nvPr/>
        </p:nvSpPr>
        <p:spPr>
          <a:xfrm>
            <a:off x="551850" y="936773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Источники фото </a:t>
            </a:r>
            <a:r>
              <a:rPr b="0" i="0" lang="ru-RU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geoportal.kscnet.ru,</a:t>
            </a:r>
            <a:r>
              <a:rPr b="0" i="0" lang="ru-RU" sz="14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@volcanian_official, Instituto GeoFisico EPN</a:t>
            </a:r>
            <a:endParaRPr b="0" i="0" sz="14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"/>
          <p:cNvSpPr txBox="1"/>
          <p:nvPr/>
        </p:nvSpPr>
        <p:spPr>
          <a:xfrm>
            <a:off x="540000" y="2952000"/>
            <a:ext cx="7157700" cy="49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126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5" name="Google Shape;475;p6"/>
          <p:cNvSpPr txBox="1"/>
          <p:nvPr/>
        </p:nvSpPr>
        <p:spPr>
          <a:xfrm>
            <a:off x="551850" y="489600"/>
            <a:ext cx="14284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Предобработка данных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t/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6" name="Google Shape;476;p6"/>
          <p:cNvSpPr txBox="1"/>
          <p:nvPr/>
        </p:nvSpPr>
        <p:spPr>
          <a:xfrm>
            <a:off x="551850" y="9367730"/>
            <a:ext cx="12874500" cy="2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72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4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Источники фото </a:t>
            </a:r>
            <a:r>
              <a:rPr b="0" i="0" lang="ru-RU" sz="1400" u="none" cap="none" strike="no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geoportal.kscnet.ru,</a:t>
            </a:r>
            <a:r>
              <a:rPr b="0" i="0" lang="ru-RU" sz="1400" u="none" cap="none" strike="noStrike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 @hemmi90, @marco.d.marco, @dwikoen_sastro, @id_magma</a:t>
            </a:r>
            <a:r>
              <a:rPr b="0" i="0" lang="ru-RU" sz="1400" u="none" cap="none" strike="noStrike">
                <a:solidFill>
                  <a:srgbClr val="A5A5A5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endParaRPr b="0" i="0" sz="14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99999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77" name="Google Shape;477;p6"/>
          <p:cNvSpPr/>
          <p:nvPr/>
        </p:nvSpPr>
        <p:spPr>
          <a:xfrm>
            <a:off x="9139963" y="6910200"/>
            <a:ext cx="1423500" cy="1422000"/>
          </a:xfrm>
          <a:prstGeom prst="ellipse">
            <a:avLst/>
          </a:prstGeom>
          <a:solidFill>
            <a:srgbClr val="4BD0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6"/>
          <p:cNvSpPr/>
          <p:nvPr/>
        </p:nvSpPr>
        <p:spPr>
          <a:xfrm>
            <a:off x="10563903" y="6910200"/>
            <a:ext cx="1423500" cy="1422000"/>
          </a:xfrm>
          <a:prstGeom prst="ellipse">
            <a:avLst/>
          </a:prstGeom>
          <a:solidFill>
            <a:srgbClr val="006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6"/>
          <p:cNvSpPr/>
          <p:nvPr/>
        </p:nvSpPr>
        <p:spPr>
          <a:xfrm>
            <a:off x="11987844" y="6910200"/>
            <a:ext cx="1423500" cy="1422000"/>
          </a:xfrm>
          <a:prstGeom prst="ellipse">
            <a:avLst/>
          </a:prstGeom>
          <a:solidFill>
            <a:srgbClr val="5D00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6"/>
          <p:cNvSpPr/>
          <p:nvPr/>
        </p:nvSpPr>
        <p:spPr>
          <a:xfrm>
            <a:off x="13411784" y="6910200"/>
            <a:ext cx="1423500" cy="1422000"/>
          </a:xfrm>
          <a:prstGeom prst="ellipse">
            <a:avLst/>
          </a:prstGeom>
          <a:solidFill>
            <a:srgbClr val="EB23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6"/>
          <p:cNvSpPr/>
          <p:nvPr/>
        </p:nvSpPr>
        <p:spPr>
          <a:xfrm>
            <a:off x="14835725" y="6910200"/>
            <a:ext cx="1423500" cy="14220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2" name="Google Shape;48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7400" y="3704084"/>
            <a:ext cx="4785591" cy="2587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72991" y="4104329"/>
            <a:ext cx="4586889" cy="224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95173" y="5617168"/>
            <a:ext cx="2143046" cy="1980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12343" y="2110691"/>
            <a:ext cx="1997872" cy="1765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467813" y="2576542"/>
            <a:ext cx="6170335" cy="20620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057153" y="1537489"/>
            <a:ext cx="4789663" cy="2465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BD0A0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"/>
          <p:cNvSpPr/>
          <p:nvPr/>
        </p:nvSpPr>
        <p:spPr>
          <a:xfrm>
            <a:off x="0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7"/>
          <p:cNvSpPr/>
          <p:nvPr/>
        </p:nvSpPr>
        <p:spPr>
          <a:xfrm>
            <a:off x="914386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7"/>
          <p:cNvSpPr/>
          <p:nvPr/>
        </p:nvSpPr>
        <p:spPr>
          <a:xfrm>
            <a:off x="13715978" y="5068812"/>
            <a:ext cx="4572000" cy="4572000"/>
          </a:xfrm>
          <a:prstGeom prst="ellipse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7"/>
          <p:cNvSpPr/>
          <p:nvPr/>
        </p:nvSpPr>
        <p:spPr>
          <a:xfrm>
            <a:off x="4572000" y="5068962"/>
            <a:ext cx="4571700" cy="4571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ru-RU" sz="96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2</a:t>
            </a:r>
            <a:endParaRPr b="1" i="0" sz="96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96" name="Google Shape;496;p7"/>
          <p:cNvSpPr txBox="1"/>
          <p:nvPr/>
        </p:nvSpPr>
        <p:spPr>
          <a:xfrm>
            <a:off x="551850" y="489600"/>
            <a:ext cx="14292000" cy="44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9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Классификация ML</a:t>
            </a:r>
            <a:endParaRPr b="1" i="0" sz="9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8"/>
          <p:cNvSpPr txBox="1"/>
          <p:nvPr/>
        </p:nvSpPr>
        <p:spPr>
          <a:xfrm>
            <a:off x="551850" y="489600"/>
            <a:ext cx="14292000" cy="14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ru-RU" sz="5600" u="none" cap="none" strike="noStrike">
                <a:solidFill>
                  <a:schemeClr val="dk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rPr>
              <a:t>Линейные классифкаторы и деревья решений</a:t>
            </a:r>
            <a:endParaRPr b="0" i="0" sz="5600" u="none" cap="none" strike="noStrike">
              <a:solidFill>
                <a:schemeClr val="dk1"/>
              </a:solidFill>
              <a:latin typeface="Proxima Nova Semibold"/>
              <a:ea typeface="Proxima Nova Semibold"/>
              <a:cs typeface="Proxima Nova Semibold"/>
              <a:sym typeface="Proxima Nova Semibold"/>
            </a:endParaRPr>
          </a:p>
        </p:txBody>
      </p:sp>
      <p:sp>
        <p:nvSpPr>
          <p:cNvPr id="502" name="Google Shape;502;p8"/>
          <p:cNvSpPr txBox="1"/>
          <p:nvPr/>
        </p:nvSpPr>
        <p:spPr>
          <a:xfrm>
            <a:off x="1226875" y="2210400"/>
            <a:ext cx="5811878" cy="48425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Логистическая регрессия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Алгоритм опорных векторов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Дерево решений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Случайный лес 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Bagging</a:t>
            </a:r>
            <a:endParaRPr b="0" i="0" sz="1800" u="none" cap="none" strike="noStrike">
              <a:solidFill>
                <a:schemeClr val="dk2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8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Gradient Boosting </a:t>
            </a:r>
            <a:endParaRPr b="0" i="0" sz="18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503" name="Google Shape;503;p8"/>
          <p:cNvGrpSpPr/>
          <p:nvPr/>
        </p:nvGrpSpPr>
        <p:grpSpPr>
          <a:xfrm>
            <a:off x="551757" y="2402237"/>
            <a:ext cx="488400" cy="488700"/>
            <a:chOff x="551850" y="1469250"/>
            <a:chExt cx="488400" cy="488700"/>
          </a:xfrm>
        </p:grpSpPr>
        <p:sp>
          <p:nvSpPr>
            <p:cNvPr id="504" name="Google Shape;504;p8"/>
            <p:cNvSpPr/>
            <p:nvPr/>
          </p:nvSpPr>
          <p:spPr>
            <a:xfrm>
              <a:off x="551850" y="1469250"/>
              <a:ext cx="488400" cy="488700"/>
            </a:xfrm>
            <a:prstGeom prst="ellipse">
              <a:avLst/>
            </a:prstGeom>
            <a:noFill/>
            <a:ln cap="flat" cmpd="sng" w="2857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8"/>
            <p:cNvSpPr/>
            <p:nvPr/>
          </p:nvSpPr>
          <p:spPr>
            <a:xfrm rot="5400000">
              <a:off x="748682" y="1639520"/>
              <a:ext cx="94550" cy="148229"/>
            </a:xfrm>
            <a:custGeom>
              <a:rect b="b" l="l" r="r" t="t"/>
              <a:pathLst>
                <a:path extrusionOk="0" h="204454" w="130414">
                  <a:moveTo>
                    <a:pt x="65106" y="0"/>
                  </a:moveTo>
                  <a:cubicBezTo>
                    <a:pt x="62885" y="0"/>
                    <a:pt x="60665" y="858"/>
                    <a:pt x="58949" y="2574"/>
                  </a:cubicBezTo>
                  <a:lnTo>
                    <a:pt x="3432" y="58899"/>
                  </a:lnTo>
                  <a:cubicBezTo>
                    <a:pt x="0" y="62532"/>
                    <a:pt x="0" y="67983"/>
                    <a:pt x="3432" y="71415"/>
                  </a:cubicBezTo>
                  <a:cubicBezTo>
                    <a:pt x="5148" y="73232"/>
                    <a:pt x="7369" y="74140"/>
                    <a:pt x="9590" y="74140"/>
                  </a:cubicBezTo>
                  <a:cubicBezTo>
                    <a:pt x="11810" y="74140"/>
                    <a:pt x="14031" y="73232"/>
                    <a:pt x="15747" y="71415"/>
                  </a:cubicBezTo>
                  <a:lnTo>
                    <a:pt x="56324" y="30232"/>
                  </a:lnTo>
                  <a:lnTo>
                    <a:pt x="56324" y="194157"/>
                  </a:lnTo>
                  <a:cubicBezTo>
                    <a:pt x="56324" y="194561"/>
                    <a:pt x="56324" y="195167"/>
                    <a:pt x="56324" y="195570"/>
                  </a:cubicBezTo>
                  <a:cubicBezTo>
                    <a:pt x="56324" y="200415"/>
                    <a:pt x="60362" y="204453"/>
                    <a:pt x="65207" y="204453"/>
                  </a:cubicBezTo>
                  <a:cubicBezTo>
                    <a:pt x="70052" y="204453"/>
                    <a:pt x="74089" y="200415"/>
                    <a:pt x="74089" y="195570"/>
                  </a:cubicBezTo>
                  <a:cubicBezTo>
                    <a:pt x="74089" y="195167"/>
                    <a:pt x="73888" y="194561"/>
                    <a:pt x="73888" y="194157"/>
                  </a:cubicBezTo>
                  <a:lnTo>
                    <a:pt x="73888" y="30232"/>
                  </a:lnTo>
                  <a:lnTo>
                    <a:pt x="114667" y="71415"/>
                  </a:lnTo>
                  <a:cubicBezTo>
                    <a:pt x="116383" y="73232"/>
                    <a:pt x="118603" y="74140"/>
                    <a:pt x="120824" y="74140"/>
                  </a:cubicBezTo>
                  <a:cubicBezTo>
                    <a:pt x="123045" y="74140"/>
                    <a:pt x="125265" y="73232"/>
                    <a:pt x="126981" y="71415"/>
                  </a:cubicBezTo>
                  <a:cubicBezTo>
                    <a:pt x="130413" y="67983"/>
                    <a:pt x="130413" y="62532"/>
                    <a:pt x="126981" y="58899"/>
                  </a:cubicBezTo>
                  <a:lnTo>
                    <a:pt x="71263" y="2574"/>
                  </a:lnTo>
                  <a:cubicBezTo>
                    <a:pt x="69547" y="858"/>
                    <a:pt x="67327" y="0"/>
                    <a:pt x="65106" y="0"/>
                  </a:cubicBezTo>
                  <a:close/>
                </a:path>
              </a:pathLst>
            </a:custGeom>
            <a:solidFill>
              <a:srgbClr val="4BD0A0"/>
            </a:solidFill>
            <a:ln cap="flat" cmpd="sng" w="9525">
              <a:solidFill>
                <a:srgbClr val="4BD0A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6" name="Google Shape;5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20768" y="2183024"/>
            <a:ext cx="4577558" cy="2771748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  <p:pic>
        <p:nvPicPr>
          <p:cNvPr id="507" name="Google Shape;50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97850" y="5443897"/>
            <a:ext cx="6616125" cy="3912753"/>
          </a:xfrm>
          <a:prstGeom prst="roundRect">
            <a:avLst>
              <a:gd fmla="val 4167" name="adj"/>
            </a:avLst>
          </a:prstGeom>
          <a:solidFill>
            <a:srgbClr val="FFFFFF"/>
          </a:solidFill>
          <a:ln cap="sq" cmpd="sng" w="76200">
            <a:solidFill>
              <a:srgbClr val="292929"/>
            </a:solidFill>
            <a:prstDash val="solid"/>
            <a:miter lim="800000"/>
            <a:headEnd len="sm" w="sm" type="none"/>
            <a:tailEnd len="sm" w="sm" type="none"/>
          </a:ln>
          <a:effectLst>
            <a:reflection blurRad="0" dir="5400000" dist="5000" endA="0" endPos="28000" fadeDir="5400000" kx="0" rotWithShape="0" algn="bl" stA="28000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"/>
          <p:cNvSpPr txBox="1"/>
          <p:nvPr/>
        </p:nvSpPr>
        <p:spPr>
          <a:xfrm>
            <a:off x="551850" y="2395774"/>
            <a:ext cx="10038300" cy="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Machine Learning Algorithm (on validation dataset)</a:t>
            </a:r>
            <a:endParaRPr b="1" i="0" sz="2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aphicFrame>
        <p:nvGraphicFramePr>
          <p:cNvPr id="513" name="Google Shape;513;p9"/>
          <p:cNvGraphicFramePr/>
          <p:nvPr/>
        </p:nvGraphicFramePr>
        <p:xfrm>
          <a:off x="551853" y="322027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{E0F0BB57-3791-40BC-B9DE-6538B50C81D5}</a:tableStyleId>
              </a:tblPr>
              <a:tblGrid>
                <a:gridCol w="2456400"/>
                <a:gridCol w="1311975"/>
                <a:gridCol w="1570375"/>
                <a:gridCol w="1557125"/>
                <a:gridCol w="1643275"/>
                <a:gridCol w="1756850"/>
              </a:tblGrid>
              <a:tr h="5001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0" marL="10800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Accuracy</a:t>
                      </a:r>
                      <a:endParaRPr b="1" i="0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Recall</a:t>
                      </a:r>
                      <a:endParaRPr b="1" i="0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Precision</a:t>
                      </a:r>
                      <a:endParaRPr b="1" i="0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ru-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F1 score</a:t>
                      </a:r>
                      <a:endParaRPr b="1" i="0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rPr b="1" lang="ru-RU" sz="1800" u="none" cap="none" strike="noStrike">
                          <a:solidFill>
                            <a:srgbClr val="4BD0A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Model size, Mb</a:t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indent="0" lvl="0" marL="0" marR="0" rtl="0" algn="ctr">
                        <a:lnSpc>
                          <a:spcPct val="7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B55F6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b="1" sz="1800" u="none" cap="none" strike="noStrike">
                        <a:solidFill>
                          <a:srgbClr val="4BD0A0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10800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8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Logistic Regression</a:t>
                      </a:r>
                      <a:endParaRPr b="1" sz="2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0.86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0.91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0.88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0.87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8</a:t>
                      </a:r>
                      <a:endParaRPr b="0"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5192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8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SVM</a:t>
                      </a:r>
                      <a:endParaRPr b="1" sz="2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0.87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0.91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0.88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0.87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528</a:t>
                      </a:r>
                      <a:endParaRPr b="0"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8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Decision Tree</a:t>
                      </a:r>
                      <a:endParaRPr b="1" sz="2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0.82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0.81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0.002</a:t>
                      </a:r>
                      <a:endParaRPr b="0"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8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Random Forest</a:t>
                      </a:r>
                      <a:endParaRPr b="1" sz="2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0.87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0.81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0.87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0.87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0.067</a:t>
                      </a:r>
                      <a:endParaRPr b="0"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511825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8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Bagging</a:t>
                      </a:r>
                      <a:endParaRPr b="1" sz="2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0.93</a:t>
                      </a:r>
                      <a:endParaRPr b="1"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0.91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0.93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0.93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233</a:t>
                      </a:r>
                      <a:endParaRPr b="0"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F5EB"/>
                    </a:solidFill>
                  </a:tcPr>
                </a:tc>
              </a:tr>
              <a:tr h="504400"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8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Gradient Boosting</a:t>
                      </a:r>
                      <a:endParaRPr b="1" sz="28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0.82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0.81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0.8</a:t>
                      </a:r>
                      <a:endParaRPr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ru-RU" sz="1600" u="none" cap="none" strike="noStrike">
                          <a:solidFill>
                            <a:srgbClr val="000000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0.12</a:t>
                      </a:r>
                      <a:endParaRPr b="0" sz="2400" u="none" cap="none" strike="noStrik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T="0" marB="0" marR="68575" marL="68575">
                    <a:lnL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3F4F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3F4F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514" name="Google Shape;514;p9"/>
          <p:cNvSpPr txBox="1"/>
          <p:nvPr/>
        </p:nvSpPr>
        <p:spPr>
          <a:xfrm>
            <a:off x="551850" y="489600"/>
            <a:ext cx="14309100" cy="17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b="1" i="0" lang="ru-RU" sz="5600" u="none" cap="none" strike="noStrik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Оценка моделей</a:t>
            </a:r>
            <a:endParaRPr b="1" i="0" sz="56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 Green">
  <a:themeElements>
    <a:clrScheme name="Simple Light">
      <a:dk1>
        <a:srgbClr val="000000"/>
      </a:dk1>
      <a:lt1>
        <a:srgbClr val="FFFFFF"/>
      </a:lt1>
      <a:dk2>
        <a:srgbClr val="4BD0A0"/>
      </a:dk2>
      <a:lt2>
        <a:srgbClr val="27282D"/>
      </a:lt2>
      <a:accent1>
        <a:srgbClr val="EB236B"/>
      </a:accent1>
      <a:accent2>
        <a:srgbClr val="5D00F5"/>
      </a:accent2>
      <a:accent3>
        <a:srgbClr val="0066FF"/>
      </a:accent3>
      <a:accent4>
        <a:srgbClr val="F3F4F7"/>
      </a:accent4>
      <a:accent5>
        <a:srgbClr val="999999"/>
      </a:accent5>
      <a:accent6>
        <a:srgbClr val="FFFFFF"/>
      </a:accent6>
      <a:hlink>
        <a:srgbClr val="4BD0A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Лялина Инна Александровна</dc:creator>
</cp:coreProperties>
</file>